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85" r:id="rId4"/>
    <p:sldId id="286" r:id="rId5"/>
    <p:sldId id="288" r:id="rId6"/>
    <p:sldId id="284" r:id="rId7"/>
    <p:sldId id="280" r:id="rId8"/>
    <p:sldId id="258" r:id="rId9"/>
    <p:sldId id="259" r:id="rId10"/>
    <p:sldId id="272" r:id="rId11"/>
    <p:sldId id="271" r:id="rId12"/>
    <p:sldId id="260" r:id="rId13"/>
    <p:sldId id="261" r:id="rId14"/>
    <p:sldId id="262" r:id="rId15"/>
    <p:sldId id="264" r:id="rId16"/>
    <p:sldId id="263" r:id="rId17"/>
    <p:sldId id="265" r:id="rId18"/>
    <p:sldId id="268" r:id="rId19"/>
    <p:sldId id="267" r:id="rId20"/>
    <p:sldId id="269" r:id="rId21"/>
    <p:sldId id="275" r:id="rId22"/>
    <p:sldId id="274" r:id="rId23"/>
    <p:sldId id="276" r:id="rId24"/>
    <p:sldId id="282" r:id="rId25"/>
    <p:sldId id="281" r:id="rId26"/>
    <p:sldId id="283" r:id="rId27"/>
    <p:sldId id="278" r:id="rId28"/>
    <p:sldId id="27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79"/>
    <p:restoredTop sz="94690"/>
  </p:normalViewPr>
  <p:slideViewPr>
    <p:cSldViewPr snapToGrid="0" snapToObjects="1">
      <p:cViewPr>
        <p:scale>
          <a:sx n="118" d="100"/>
          <a:sy n="118" d="100"/>
        </p:scale>
        <p:origin x="1264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A53A-AD97-5047-AEF9-C0B5CDF64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8D9892-B122-E04F-AAAE-2094F1D199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4329B-88CB-AC40-B1E3-FAC07FA61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F169-853C-684E-B289-A3E5C29F8FBF}" type="datetimeFigureOut">
              <a:rPr lang="en-US" smtClean="0"/>
              <a:t>7/21/20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27EF5-B5CE-694F-A6A0-0C839B5E1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ABE254-763A-4449-B7D8-EE413CE00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B3AFC-C7C6-4349-99A1-8080EF9F3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565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69D2F-1162-004D-82D1-0CED85775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9739F0-A8C2-5045-820D-A83E6F3882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22BF9F-724D-3849-98BD-CDCBC770D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F169-853C-684E-B289-A3E5C29F8FBF}" type="datetimeFigureOut">
              <a:rPr lang="en-US" smtClean="0"/>
              <a:t>7/21/20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A8BC9-753C-5F40-997A-BB603BEB9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43D29-3AA5-3D47-99B9-928C106FF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B3AFC-C7C6-4349-99A1-8080EF9F3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49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006167-279A-8C48-A893-BD187885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A51EB4-7164-2B43-93A1-0E317EF2BE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EF670-316E-8C40-8EBE-378E3915B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F169-853C-684E-B289-A3E5C29F8FBF}" type="datetimeFigureOut">
              <a:rPr lang="en-US" smtClean="0"/>
              <a:t>7/21/20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D9C65-F1D0-9549-AF16-F03134ED8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5D14C-72B8-684D-981D-96567B5EA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B3AFC-C7C6-4349-99A1-8080EF9F3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515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9D174-BA29-0148-970D-59151AD13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05760-18D4-2F45-A90C-A4D5F95E3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E263E-E342-3343-A952-780155CCF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F169-853C-684E-B289-A3E5C29F8FBF}" type="datetimeFigureOut">
              <a:rPr lang="en-US" smtClean="0"/>
              <a:t>7/21/20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0C7DE-8380-2945-BDFD-8CC230A6A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444B6-2EE6-7544-B2FE-2551009A6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B3AFC-C7C6-4349-99A1-8080EF9F3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817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CD206-DC7E-5B44-A8D0-A16256817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617D45-00DF-2F4C-B2F9-D6241983E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475B-42A1-A846-801A-1D502EB54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F169-853C-684E-B289-A3E5C29F8FBF}" type="datetimeFigureOut">
              <a:rPr lang="en-US" smtClean="0"/>
              <a:t>7/21/20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04F0B-BCB9-AE45-8A31-D02611CAD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D8FBF-780A-4D4E-BD95-EF5D872EC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B3AFC-C7C6-4349-99A1-8080EF9F3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327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4E95D-36F6-3B4E-B754-8EF72B772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471AB-460C-934E-AE1D-3AB2B09032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239498-21B0-F144-B755-4E81DDCAC2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432F43-7AD5-EE41-AD13-770F939F7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F169-853C-684E-B289-A3E5C29F8FBF}" type="datetimeFigureOut">
              <a:rPr lang="en-US" smtClean="0"/>
              <a:t>7/21/20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F545B-8EDB-D644-AF0F-EA7E5A280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F6424A-F839-D344-8A0A-879A5A6F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B3AFC-C7C6-4349-99A1-8080EF9F3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556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D9A6C-055E-344F-AC0F-FED174C3B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06A36-7821-3E47-98EB-290D8D1D9B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3B2B71-FFB5-5C4A-830F-7B868B64E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D22DE5-429F-3140-B316-1AF14684F5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E09BF3-11E1-8E45-9389-A715BE123C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2C91D8-5549-334A-AE16-2056F54BB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F169-853C-684E-B289-A3E5C29F8FBF}" type="datetimeFigureOut">
              <a:rPr lang="en-US" smtClean="0"/>
              <a:t>7/21/20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87705B-6AC4-9C4A-85CC-55859FE8D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891550-DB74-1645-A236-3D18E3BF7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B3AFC-C7C6-4349-99A1-8080EF9F3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936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D8D51-7ED9-D64E-AD71-AA79017FB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12D6FF-4D63-464D-AAAD-BE2798253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F169-853C-684E-B289-A3E5C29F8FBF}" type="datetimeFigureOut">
              <a:rPr lang="en-US" smtClean="0"/>
              <a:t>7/21/20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A017EA-71B2-9043-9CC5-3A3908E0F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DECF3B-0F83-8749-AE05-0B1253164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B3AFC-C7C6-4349-99A1-8080EF9F3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061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8B95EB-78F8-DE4E-9309-AB5D39E7D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F169-853C-684E-B289-A3E5C29F8FBF}" type="datetimeFigureOut">
              <a:rPr lang="en-US" smtClean="0"/>
              <a:t>7/21/20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599464-6537-1F47-B7ED-FF9D6D387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59B34D-D128-6C4C-BA4F-4CE566BDD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B3AFC-C7C6-4349-99A1-8080EF9F3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84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94A15-307A-FD4B-B9FB-C72BEBCDD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4DB50-882D-DE48-9F46-E05D499AD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0EB5B4-5A8E-4D43-8B84-448E991D4C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678EDB-41DD-ED49-8252-534F0E1BF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F169-853C-684E-B289-A3E5C29F8FBF}" type="datetimeFigureOut">
              <a:rPr lang="en-US" smtClean="0"/>
              <a:t>7/21/20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AB06AA-FBD6-E74E-8F29-821E2F209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F53BB2-5DC2-3844-BE31-449C3826E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B3AFC-C7C6-4349-99A1-8080EF9F3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939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2EA12-94D8-0C4D-827D-E6A206457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8E48D1-4BC4-5B43-8B66-D0D1B7A02C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27EFFB-2DA8-B741-8532-8170F0669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818AA-E84C-974F-99A8-FCD5FBE18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F169-853C-684E-B289-A3E5C29F8FBF}" type="datetimeFigureOut">
              <a:rPr lang="en-US" smtClean="0"/>
              <a:t>7/21/20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A025A4-09ED-D946-9815-22B40C5FA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E2F11B-5605-AA41-AAAF-3913DF341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B3AFC-C7C6-4349-99A1-8080EF9F3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525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832354-ACAA-5F4C-AA22-DF436708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74398-C400-9140-843B-8DB87E9B5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FCD67-6530-CA4E-A7CC-08336A0511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4F169-853C-684E-B289-A3E5C29F8FBF}" type="datetimeFigureOut">
              <a:rPr lang="en-US" smtClean="0"/>
              <a:t>7/21/20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8449D-F47D-8B4D-9267-94F6609487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0866E-2366-5B4F-9F08-468B350101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B3AFC-C7C6-4349-99A1-8080EF9F3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5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orlabs.com/newgrouppage9.cfm?objectgroup_id=10649" TargetMode="External"/><Relationship Id="rId2" Type="http://schemas.openxmlformats.org/officeDocument/2006/relationships/hyperlink" Target="https://www.thorlabs.com/navigation.cfm?guide_id=227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Spherical_aberration" TargetMode="External"/><Relationship Id="rId4" Type="http://schemas.openxmlformats.org/officeDocument/2006/relationships/hyperlink" Target="https://www.edmundoptics.com/knowledge-center/application-notes/optics/an-in-depth-look-at-spherical-aberration-compensation-plates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hyperlink" Target="https://link.springer.com/content/pdf/10.1023/A:1008202821328.pdf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9E1DBE-5AF9-944F-8DCA-27830AF9F9ED}"/>
              </a:ext>
            </a:extLst>
          </p:cNvPr>
          <p:cNvSpPr txBox="1"/>
          <p:nvPr/>
        </p:nvSpPr>
        <p:spPr>
          <a:xfrm>
            <a:off x="801512" y="2628781"/>
            <a:ext cx="489749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Montserrat" pitchFamily="2" charset="77"/>
              </a:rPr>
              <a:t>FOCUS LENS </a:t>
            </a:r>
          </a:p>
          <a:p>
            <a:r>
              <a:rPr lang="en-US" sz="4500" b="1" dirty="0">
                <a:latin typeface="Montserrat" pitchFamily="2" charset="77"/>
              </a:rPr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32439044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4938D2-F88E-8A46-8B34-7D1BA5BBD90A}"/>
              </a:ext>
            </a:extLst>
          </p:cNvPr>
          <p:cNvSpPr txBox="1"/>
          <p:nvPr/>
        </p:nvSpPr>
        <p:spPr>
          <a:xfrm>
            <a:off x="310373" y="5812248"/>
            <a:ext cx="2667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Montserrat" pitchFamily="2" charset="77"/>
              </a:rPr>
              <a:t>RESUTLS</a:t>
            </a:r>
            <a:r>
              <a:rPr lang="en-US" sz="2800" dirty="0">
                <a:latin typeface="Montserrat" pitchFamily="2" charset="77"/>
              </a:rPr>
              <a:t> </a:t>
            </a:r>
          </a:p>
          <a:p>
            <a:r>
              <a:rPr lang="en-US" sz="1600" dirty="0">
                <a:latin typeface="Montserrat" pitchFamily="2" charset="77"/>
              </a:rPr>
              <a:t>GLOBAL OPTIMIZATION</a:t>
            </a:r>
            <a:endParaRPr lang="en-US" sz="1400" b="1" dirty="0">
              <a:latin typeface="Montserrat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721843-4C10-AE4F-AEF8-5CFB3DFF9F8C}"/>
              </a:ext>
            </a:extLst>
          </p:cNvPr>
          <p:cNvSpPr txBox="1"/>
          <p:nvPr/>
        </p:nvSpPr>
        <p:spPr>
          <a:xfrm>
            <a:off x="310373" y="324427"/>
            <a:ext cx="6959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ontserrat" pitchFamily="2" charset="77"/>
              </a:rPr>
              <a:t>UNOPTIMISED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92EDDF-625E-BF40-A033-4E5653BE7D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58933" y="0"/>
            <a:ext cx="5334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E70E72-AC36-7641-B22A-41339423A52B}"/>
              </a:ext>
            </a:extLst>
          </p:cNvPr>
          <p:cNvSpPr txBox="1"/>
          <p:nvPr/>
        </p:nvSpPr>
        <p:spPr>
          <a:xfrm>
            <a:off x="310373" y="2252386"/>
            <a:ext cx="45054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ontserrat" pitchFamily="2" charset="77"/>
              </a:rPr>
              <a:t>SPHERICAL ABERRATION</a:t>
            </a:r>
          </a:p>
          <a:p>
            <a:r>
              <a:rPr lang="en-US" sz="2400" dirty="0">
                <a:latin typeface="Montserrat" pitchFamily="2" charset="77"/>
              </a:rPr>
              <a:t>Best form lenses compensate for aberration</a:t>
            </a:r>
          </a:p>
        </p:txBody>
      </p:sp>
    </p:spTree>
    <p:extLst>
      <p:ext uri="{BB962C8B-B14F-4D97-AF65-F5344CB8AC3E}">
        <p14:creationId xmlns:p14="http://schemas.microsoft.com/office/powerpoint/2010/main" val="37510684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4938D2-F88E-8A46-8B34-7D1BA5BBD90A}"/>
              </a:ext>
            </a:extLst>
          </p:cNvPr>
          <p:cNvSpPr txBox="1"/>
          <p:nvPr/>
        </p:nvSpPr>
        <p:spPr>
          <a:xfrm>
            <a:off x="310373" y="5812248"/>
            <a:ext cx="2667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Montserrat" pitchFamily="2" charset="77"/>
              </a:rPr>
              <a:t>RESUTLS</a:t>
            </a:r>
            <a:r>
              <a:rPr lang="en-US" sz="2800" dirty="0">
                <a:latin typeface="Montserrat" pitchFamily="2" charset="77"/>
              </a:rPr>
              <a:t> </a:t>
            </a:r>
          </a:p>
          <a:p>
            <a:r>
              <a:rPr lang="en-US" sz="1600" dirty="0">
                <a:latin typeface="Montserrat" pitchFamily="2" charset="77"/>
              </a:rPr>
              <a:t>GLOBAL OPTIMIZATION</a:t>
            </a:r>
            <a:endParaRPr lang="en-US" sz="1400" b="1" dirty="0">
              <a:latin typeface="Montserrat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721843-4C10-AE4F-AEF8-5CFB3DFF9F8C}"/>
              </a:ext>
            </a:extLst>
          </p:cNvPr>
          <p:cNvSpPr txBox="1"/>
          <p:nvPr/>
        </p:nvSpPr>
        <p:spPr>
          <a:xfrm>
            <a:off x="310373" y="324427"/>
            <a:ext cx="6959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ontserrat" pitchFamily="2" charset="77"/>
              </a:rPr>
              <a:t>UNOPTIMISED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92EDDF-625E-BF40-A033-4E5653BE7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710" y="0"/>
            <a:ext cx="5334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8BD7C3-5A6B-B948-AA75-8F3F2A4FA7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15796" y="0"/>
            <a:ext cx="6855827" cy="68558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3607F1-8A00-B145-81CB-435196111573}"/>
              </a:ext>
            </a:extLst>
          </p:cNvPr>
          <p:cNvSpPr txBox="1"/>
          <p:nvPr/>
        </p:nvSpPr>
        <p:spPr>
          <a:xfrm>
            <a:off x="310373" y="2252386"/>
            <a:ext cx="45054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ontserrat" pitchFamily="2" charset="77"/>
              </a:rPr>
              <a:t>SPHERICAL ABERRATION</a:t>
            </a:r>
          </a:p>
          <a:p>
            <a:r>
              <a:rPr lang="en-US" sz="2400" dirty="0">
                <a:latin typeface="Montserrat" pitchFamily="2" charset="77"/>
              </a:rPr>
              <a:t>Best form lenses compensate for aberration</a:t>
            </a:r>
          </a:p>
        </p:txBody>
      </p:sp>
    </p:spTree>
    <p:extLst>
      <p:ext uri="{BB962C8B-B14F-4D97-AF65-F5344CB8AC3E}">
        <p14:creationId xmlns:p14="http://schemas.microsoft.com/office/powerpoint/2010/main" val="35117425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4938D2-F88E-8A46-8B34-7D1BA5BBD90A}"/>
              </a:ext>
            </a:extLst>
          </p:cNvPr>
          <p:cNvSpPr txBox="1"/>
          <p:nvPr/>
        </p:nvSpPr>
        <p:spPr>
          <a:xfrm>
            <a:off x="310373" y="5812248"/>
            <a:ext cx="2667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Montserrat" pitchFamily="2" charset="77"/>
              </a:rPr>
              <a:t>RESUTLS</a:t>
            </a:r>
            <a:r>
              <a:rPr lang="en-US" sz="2800" dirty="0">
                <a:latin typeface="Montserrat" pitchFamily="2" charset="77"/>
              </a:rPr>
              <a:t> </a:t>
            </a:r>
          </a:p>
          <a:p>
            <a:r>
              <a:rPr lang="en-US" sz="1600" dirty="0">
                <a:latin typeface="Montserrat" pitchFamily="2" charset="77"/>
              </a:rPr>
              <a:t>GLOBAL OPTIMIZATION</a:t>
            </a:r>
            <a:endParaRPr lang="en-US" sz="1400" b="1" dirty="0">
              <a:latin typeface="Montserrat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721843-4C10-AE4F-AEF8-5CFB3DFF9F8C}"/>
              </a:ext>
            </a:extLst>
          </p:cNvPr>
          <p:cNvSpPr txBox="1"/>
          <p:nvPr/>
        </p:nvSpPr>
        <p:spPr>
          <a:xfrm>
            <a:off x="310373" y="324427"/>
            <a:ext cx="6959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ontserrat" pitchFamily="2" charset="77"/>
              </a:rPr>
              <a:t>PARAMETERS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A81709D-1244-0D42-829E-189B9C431D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866951"/>
              </p:ext>
            </p:extLst>
          </p:nvPr>
        </p:nvGraphicFramePr>
        <p:xfrm>
          <a:off x="310374" y="786092"/>
          <a:ext cx="3742337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911">
                  <a:extLst>
                    <a:ext uri="{9D8B030D-6E8A-4147-A177-3AD203B41FA5}">
                      <a16:colId xmlns:a16="http://schemas.microsoft.com/office/drawing/2014/main" val="26477624"/>
                    </a:ext>
                  </a:extLst>
                </a:gridCol>
                <a:gridCol w="1430426">
                  <a:extLst>
                    <a:ext uri="{9D8B030D-6E8A-4147-A177-3AD203B41FA5}">
                      <a16:colId xmlns:a16="http://schemas.microsoft.com/office/drawing/2014/main" val="3827599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DETECTOR DIAMETER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0.05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776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SWEEP RANGE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2 – 50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603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LENS HEIGHT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5.08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959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RAY ENERGY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1.5 eV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6590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RAYS SHOT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1000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973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EDGE THICKNESS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0.3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5545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BOUNDS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[-2.54, -0.1] cm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[0.1, 2.54]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855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CORES USED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16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7841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CE68E48-96E6-FC46-8A34-50B51F58FEF4}"/>
              </a:ext>
            </a:extLst>
          </p:cNvPr>
          <p:cNvSpPr txBox="1"/>
          <p:nvPr/>
        </p:nvSpPr>
        <p:spPr>
          <a:xfrm>
            <a:off x="310372" y="4001733"/>
            <a:ext cx="6959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ontserrat" pitchFamily="2" charset="77"/>
              </a:rPr>
              <a:t>RESULTS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2CCB602-AA7F-7046-A843-22F0CB64D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390906"/>
              </p:ext>
            </p:extLst>
          </p:nvPr>
        </p:nvGraphicFramePr>
        <p:xfrm>
          <a:off x="310373" y="4463398"/>
          <a:ext cx="374233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911">
                  <a:extLst>
                    <a:ext uri="{9D8B030D-6E8A-4147-A177-3AD203B41FA5}">
                      <a16:colId xmlns:a16="http://schemas.microsoft.com/office/drawing/2014/main" val="26477624"/>
                    </a:ext>
                  </a:extLst>
                </a:gridCol>
                <a:gridCol w="1430426">
                  <a:extLst>
                    <a:ext uri="{9D8B030D-6E8A-4147-A177-3AD203B41FA5}">
                      <a16:colId xmlns:a16="http://schemas.microsoft.com/office/drawing/2014/main" val="3827599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RADIUS 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45.6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776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RADIUS 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24.2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603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MAX THICKNESS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70.1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959487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F792EDDF-625E-BF40-A033-4E5653BE7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933" y="0"/>
            <a:ext cx="533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743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4938D2-F88E-8A46-8B34-7D1BA5BBD90A}"/>
              </a:ext>
            </a:extLst>
          </p:cNvPr>
          <p:cNvSpPr txBox="1"/>
          <p:nvPr/>
        </p:nvSpPr>
        <p:spPr>
          <a:xfrm>
            <a:off x="310373" y="5812248"/>
            <a:ext cx="2667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Montserrat" pitchFamily="2" charset="77"/>
              </a:rPr>
              <a:t>RESUTLS</a:t>
            </a:r>
            <a:r>
              <a:rPr lang="en-US" sz="2800" dirty="0">
                <a:latin typeface="Montserrat" pitchFamily="2" charset="77"/>
              </a:rPr>
              <a:t> </a:t>
            </a:r>
          </a:p>
          <a:p>
            <a:r>
              <a:rPr lang="en-US" sz="1600" dirty="0">
                <a:latin typeface="Montserrat" pitchFamily="2" charset="77"/>
              </a:rPr>
              <a:t>GLOBAL OPTIMIZATION</a:t>
            </a:r>
            <a:endParaRPr lang="en-US" sz="1400" b="1" dirty="0">
              <a:latin typeface="Montserrat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721843-4C10-AE4F-AEF8-5CFB3DFF9F8C}"/>
              </a:ext>
            </a:extLst>
          </p:cNvPr>
          <p:cNvSpPr txBox="1"/>
          <p:nvPr/>
        </p:nvSpPr>
        <p:spPr>
          <a:xfrm>
            <a:off x="310373" y="324427"/>
            <a:ext cx="6959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ontserrat" pitchFamily="2" charset="77"/>
              </a:rPr>
              <a:t>PARAMETERS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A81709D-1244-0D42-829E-189B9C431D9F}"/>
              </a:ext>
            </a:extLst>
          </p:cNvPr>
          <p:cNvGraphicFramePr>
            <a:graphicFrameLocks noGrp="1"/>
          </p:cNvGraphicFramePr>
          <p:nvPr/>
        </p:nvGraphicFramePr>
        <p:xfrm>
          <a:off x="310374" y="786092"/>
          <a:ext cx="3742337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911">
                  <a:extLst>
                    <a:ext uri="{9D8B030D-6E8A-4147-A177-3AD203B41FA5}">
                      <a16:colId xmlns:a16="http://schemas.microsoft.com/office/drawing/2014/main" val="26477624"/>
                    </a:ext>
                  </a:extLst>
                </a:gridCol>
                <a:gridCol w="1430426">
                  <a:extLst>
                    <a:ext uri="{9D8B030D-6E8A-4147-A177-3AD203B41FA5}">
                      <a16:colId xmlns:a16="http://schemas.microsoft.com/office/drawing/2014/main" val="3827599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DETECTOR DIAMETER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0.05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776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SWEEP RANGE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2 – 50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603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LENS HEIGHT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5.08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959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RAY ENERGY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1.5 eV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6590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RAYS SHOT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1000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973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EDGE THICKNESS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0.3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5545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BOUNDS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[-2.54, -0.1] cm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[0.1, 2.54]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855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CORES USED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16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7841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CE68E48-96E6-FC46-8A34-50B51F58FEF4}"/>
              </a:ext>
            </a:extLst>
          </p:cNvPr>
          <p:cNvSpPr txBox="1"/>
          <p:nvPr/>
        </p:nvSpPr>
        <p:spPr>
          <a:xfrm>
            <a:off x="310372" y="4001733"/>
            <a:ext cx="6959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ontserrat" pitchFamily="2" charset="77"/>
              </a:rPr>
              <a:t>RESULTS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2CCB602-AA7F-7046-A843-22F0CB64D8AD}"/>
              </a:ext>
            </a:extLst>
          </p:cNvPr>
          <p:cNvGraphicFramePr>
            <a:graphicFrameLocks noGrp="1"/>
          </p:cNvGraphicFramePr>
          <p:nvPr/>
        </p:nvGraphicFramePr>
        <p:xfrm>
          <a:off x="310373" y="4463398"/>
          <a:ext cx="374233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911">
                  <a:extLst>
                    <a:ext uri="{9D8B030D-6E8A-4147-A177-3AD203B41FA5}">
                      <a16:colId xmlns:a16="http://schemas.microsoft.com/office/drawing/2014/main" val="26477624"/>
                    </a:ext>
                  </a:extLst>
                </a:gridCol>
                <a:gridCol w="1430426">
                  <a:extLst>
                    <a:ext uri="{9D8B030D-6E8A-4147-A177-3AD203B41FA5}">
                      <a16:colId xmlns:a16="http://schemas.microsoft.com/office/drawing/2014/main" val="3827599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RADIUS 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45.6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776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RADIUS 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24.2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603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MAX THICKNESS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70.1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959487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EA8BD7C3-5A6B-B948-AA75-8F3F2A4FA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793" y="-3"/>
            <a:ext cx="6855833" cy="685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38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4938D2-F88E-8A46-8B34-7D1BA5BBD90A}"/>
              </a:ext>
            </a:extLst>
          </p:cNvPr>
          <p:cNvSpPr txBox="1"/>
          <p:nvPr/>
        </p:nvSpPr>
        <p:spPr>
          <a:xfrm>
            <a:off x="310373" y="5812248"/>
            <a:ext cx="2667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Montserrat" pitchFamily="2" charset="77"/>
              </a:rPr>
              <a:t>RESUTLS</a:t>
            </a:r>
            <a:r>
              <a:rPr lang="en-US" sz="2800" dirty="0">
                <a:latin typeface="Montserrat" pitchFamily="2" charset="77"/>
              </a:rPr>
              <a:t> </a:t>
            </a:r>
          </a:p>
          <a:p>
            <a:r>
              <a:rPr lang="en-US" sz="1600" dirty="0">
                <a:latin typeface="Montserrat" pitchFamily="2" charset="77"/>
              </a:rPr>
              <a:t>GLOBAL OPTIMIZATION</a:t>
            </a:r>
            <a:endParaRPr lang="en-US" sz="1400" b="1" dirty="0">
              <a:latin typeface="Montserrat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721843-4C10-AE4F-AEF8-5CFB3DFF9F8C}"/>
              </a:ext>
            </a:extLst>
          </p:cNvPr>
          <p:cNvSpPr txBox="1"/>
          <p:nvPr/>
        </p:nvSpPr>
        <p:spPr>
          <a:xfrm>
            <a:off x="310373" y="324427"/>
            <a:ext cx="6959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ontserrat" pitchFamily="2" charset="77"/>
              </a:rPr>
              <a:t>PARAMETERS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A81709D-1244-0D42-829E-189B9C431D9F}"/>
              </a:ext>
            </a:extLst>
          </p:cNvPr>
          <p:cNvGraphicFramePr>
            <a:graphicFrameLocks noGrp="1"/>
          </p:cNvGraphicFramePr>
          <p:nvPr/>
        </p:nvGraphicFramePr>
        <p:xfrm>
          <a:off x="310374" y="786092"/>
          <a:ext cx="3742337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911">
                  <a:extLst>
                    <a:ext uri="{9D8B030D-6E8A-4147-A177-3AD203B41FA5}">
                      <a16:colId xmlns:a16="http://schemas.microsoft.com/office/drawing/2014/main" val="26477624"/>
                    </a:ext>
                  </a:extLst>
                </a:gridCol>
                <a:gridCol w="1430426">
                  <a:extLst>
                    <a:ext uri="{9D8B030D-6E8A-4147-A177-3AD203B41FA5}">
                      <a16:colId xmlns:a16="http://schemas.microsoft.com/office/drawing/2014/main" val="3827599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DETECTOR DIAMETER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0.05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776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SWEEP RANGE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2 – 50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603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LENS HEIGHT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5.08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959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RAY ENERGY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1.5 eV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6590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RAYS SHOT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1000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973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EDGE THICKNESS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0.3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5545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BOUNDS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[-2.54, -0.1] cm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[0.1, 2.54]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855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CORES USED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16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7841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CE68E48-96E6-FC46-8A34-50B51F58FEF4}"/>
              </a:ext>
            </a:extLst>
          </p:cNvPr>
          <p:cNvSpPr txBox="1"/>
          <p:nvPr/>
        </p:nvSpPr>
        <p:spPr>
          <a:xfrm>
            <a:off x="310372" y="4001733"/>
            <a:ext cx="6959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ontserrat" pitchFamily="2" charset="77"/>
              </a:rPr>
              <a:t>RESULTS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2CCB602-AA7F-7046-A843-22F0CB64D8AD}"/>
              </a:ext>
            </a:extLst>
          </p:cNvPr>
          <p:cNvGraphicFramePr>
            <a:graphicFrameLocks noGrp="1"/>
          </p:cNvGraphicFramePr>
          <p:nvPr/>
        </p:nvGraphicFramePr>
        <p:xfrm>
          <a:off x="310373" y="4463398"/>
          <a:ext cx="374233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911">
                  <a:extLst>
                    <a:ext uri="{9D8B030D-6E8A-4147-A177-3AD203B41FA5}">
                      <a16:colId xmlns:a16="http://schemas.microsoft.com/office/drawing/2014/main" val="26477624"/>
                    </a:ext>
                  </a:extLst>
                </a:gridCol>
                <a:gridCol w="1430426">
                  <a:extLst>
                    <a:ext uri="{9D8B030D-6E8A-4147-A177-3AD203B41FA5}">
                      <a16:colId xmlns:a16="http://schemas.microsoft.com/office/drawing/2014/main" val="3827599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RADIUS 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45.6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776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RADIUS 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24.2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603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MAX THICKNESS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70.1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959487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BD92A420-4D29-A34B-8AA3-2B111DE14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933" y="0"/>
            <a:ext cx="533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89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4938D2-F88E-8A46-8B34-7D1BA5BBD90A}"/>
              </a:ext>
            </a:extLst>
          </p:cNvPr>
          <p:cNvSpPr txBox="1"/>
          <p:nvPr/>
        </p:nvSpPr>
        <p:spPr>
          <a:xfrm>
            <a:off x="310373" y="5812248"/>
            <a:ext cx="2667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Montserrat" pitchFamily="2" charset="77"/>
              </a:rPr>
              <a:t>RESUTLS</a:t>
            </a:r>
            <a:r>
              <a:rPr lang="en-US" sz="2800" dirty="0">
                <a:latin typeface="Montserrat" pitchFamily="2" charset="77"/>
              </a:rPr>
              <a:t> </a:t>
            </a:r>
          </a:p>
          <a:p>
            <a:r>
              <a:rPr lang="en-US" sz="1600" dirty="0">
                <a:latin typeface="Montserrat" pitchFamily="2" charset="77"/>
              </a:rPr>
              <a:t>GLOBAL OPTIMIZATION</a:t>
            </a:r>
            <a:endParaRPr lang="en-US" sz="1400" b="1" dirty="0">
              <a:latin typeface="Montserrat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721843-4C10-AE4F-AEF8-5CFB3DFF9F8C}"/>
              </a:ext>
            </a:extLst>
          </p:cNvPr>
          <p:cNvSpPr txBox="1"/>
          <p:nvPr/>
        </p:nvSpPr>
        <p:spPr>
          <a:xfrm>
            <a:off x="310373" y="324427"/>
            <a:ext cx="6959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ontserrat" pitchFamily="2" charset="77"/>
              </a:rPr>
              <a:t>PARAMETERS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A81709D-1244-0D42-829E-189B9C431D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45762"/>
              </p:ext>
            </p:extLst>
          </p:nvPr>
        </p:nvGraphicFramePr>
        <p:xfrm>
          <a:off x="310374" y="786092"/>
          <a:ext cx="3742337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911">
                  <a:extLst>
                    <a:ext uri="{9D8B030D-6E8A-4147-A177-3AD203B41FA5}">
                      <a16:colId xmlns:a16="http://schemas.microsoft.com/office/drawing/2014/main" val="26477624"/>
                    </a:ext>
                  </a:extLst>
                </a:gridCol>
                <a:gridCol w="1430426">
                  <a:extLst>
                    <a:ext uri="{9D8B030D-6E8A-4147-A177-3AD203B41FA5}">
                      <a16:colId xmlns:a16="http://schemas.microsoft.com/office/drawing/2014/main" val="3827599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DETECTOR DIAMETER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0.05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776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SWEEP RANGE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2 – 50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603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LENS HEIGHT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5.08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959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RAY ENERGY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1.5 eV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6590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RAYS SHOT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500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973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EDGE THICKNESS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0.3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5545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BOUNDS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[-2.54, -0.1] cm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[0.1, 2.54]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855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CORES USED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16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7841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CE68E48-96E6-FC46-8A34-50B51F58FEF4}"/>
              </a:ext>
            </a:extLst>
          </p:cNvPr>
          <p:cNvSpPr txBox="1"/>
          <p:nvPr/>
        </p:nvSpPr>
        <p:spPr>
          <a:xfrm>
            <a:off x="310372" y="4001733"/>
            <a:ext cx="6959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ontserrat" pitchFamily="2" charset="77"/>
              </a:rPr>
              <a:t>RESULTS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2CCB602-AA7F-7046-A843-22F0CB64D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865407"/>
              </p:ext>
            </p:extLst>
          </p:nvPr>
        </p:nvGraphicFramePr>
        <p:xfrm>
          <a:off x="310373" y="4463398"/>
          <a:ext cx="374233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911">
                  <a:extLst>
                    <a:ext uri="{9D8B030D-6E8A-4147-A177-3AD203B41FA5}">
                      <a16:colId xmlns:a16="http://schemas.microsoft.com/office/drawing/2014/main" val="26477624"/>
                    </a:ext>
                  </a:extLst>
                </a:gridCol>
                <a:gridCol w="1430426">
                  <a:extLst>
                    <a:ext uri="{9D8B030D-6E8A-4147-A177-3AD203B41FA5}">
                      <a16:colId xmlns:a16="http://schemas.microsoft.com/office/drawing/2014/main" val="3827599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RADIUS 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26.8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776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RADIUS 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25.3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603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MAX THICKNESS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52.4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959487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F792EDDF-625E-BF40-A033-4E5653BE7D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58933" y="0"/>
            <a:ext cx="533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069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4938D2-F88E-8A46-8B34-7D1BA5BBD90A}"/>
              </a:ext>
            </a:extLst>
          </p:cNvPr>
          <p:cNvSpPr txBox="1"/>
          <p:nvPr/>
        </p:nvSpPr>
        <p:spPr>
          <a:xfrm>
            <a:off x="310373" y="5812248"/>
            <a:ext cx="2667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Montserrat" pitchFamily="2" charset="77"/>
              </a:rPr>
              <a:t>RESUTLS</a:t>
            </a:r>
            <a:r>
              <a:rPr lang="en-US" sz="2800" dirty="0">
                <a:latin typeface="Montserrat" pitchFamily="2" charset="77"/>
              </a:rPr>
              <a:t> </a:t>
            </a:r>
          </a:p>
          <a:p>
            <a:r>
              <a:rPr lang="en-US" sz="1600" dirty="0">
                <a:latin typeface="Montserrat" pitchFamily="2" charset="77"/>
              </a:rPr>
              <a:t>GLOBAL OPTIMIZATION</a:t>
            </a:r>
            <a:endParaRPr lang="en-US" sz="1400" b="1" dirty="0">
              <a:latin typeface="Montserrat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721843-4C10-AE4F-AEF8-5CFB3DFF9F8C}"/>
              </a:ext>
            </a:extLst>
          </p:cNvPr>
          <p:cNvSpPr txBox="1"/>
          <p:nvPr/>
        </p:nvSpPr>
        <p:spPr>
          <a:xfrm>
            <a:off x="310373" y="324427"/>
            <a:ext cx="6959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ontserrat" pitchFamily="2" charset="77"/>
              </a:rPr>
              <a:t>PARAMETERS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A81709D-1244-0D42-829E-189B9C431D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264153"/>
              </p:ext>
            </p:extLst>
          </p:nvPr>
        </p:nvGraphicFramePr>
        <p:xfrm>
          <a:off x="310374" y="786092"/>
          <a:ext cx="3742337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911">
                  <a:extLst>
                    <a:ext uri="{9D8B030D-6E8A-4147-A177-3AD203B41FA5}">
                      <a16:colId xmlns:a16="http://schemas.microsoft.com/office/drawing/2014/main" val="26477624"/>
                    </a:ext>
                  </a:extLst>
                </a:gridCol>
                <a:gridCol w="1430426">
                  <a:extLst>
                    <a:ext uri="{9D8B030D-6E8A-4147-A177-3AD203B41FA5}">
                      <a16:colId xmlns:a16="http://schemas.microsoft.com/office/drawing/2014/main" val="3827599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DETECTOR DIAMETER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0.05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776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SWEEP RANGE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2 – 50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603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LENS HEIGHT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5.08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959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RAY ENERGY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1.5 eV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6590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RAYS SHOT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500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973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EDGE THICKNESS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0.3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5545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BOUNDS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[-2.54, -0.1] cm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[0.1, 2.54]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855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CORES USED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16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7841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CE68E48-96E6-FC46-8A34-50B51F58FEF4}"/>
              </a:ext>
            </a:extLst>
          </p:cNvPr>
          <p:cNvSpPr txBox="1"/>
          <p:nvPr/>
        </p:nvSpPr>
        <p:spPr>
          <a:xfrm>
            <a:off x="310372" y="4001733"/>
            <a:ext cx="6959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ontserrat" pitchFamily="2" charset="77"/>
              </a:rPr>
              <a:t>RESULTS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2CCB602-AA7F-7046-A843-22F0CB64D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047571"/>
              </p:ext>
            </p:extLst>
          </p:nvPr>
        </p:nvGraphicFramePr>
        <p:xfrm>
          <a:off x="310373" y="4463398"/>
          <a:ext cx="374233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911">
                  <a:extLst>
                    <a:ext uri="{9D8B030D-6E8A-4147-A177-3AD203B41FA5}">
                      <a16:colId xmlns:a16="http://schemas.microsoft.com/office/drawing/2014/main" val="26477624"/>
                    </a:ext>
                  </a:extLst>
                </a:gridCol>
                <a:gridCol w="1430426">
                  <a:extLst>
                    <a:ext uri="{9D8B030D-6E8A-4147-A177-3AD203B41FA5}">
                      <a16:colId xmlns:a16="http://schemas.microsoft.com/office/drawing/2014/main" val="3827599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RADIUS 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26.8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776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RADIUS 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25.3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603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MAX THICKNESS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52.4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959487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EA8BD7C3-5A6B-B948-AA75-8F3F2A4FA7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15796" y="0"/>
            <a:ext cx="6855827" cy="685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01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4938D2-F88E-8A46-8B34-7D1BA5BBD90A}"/>
              </a:ext>
            </a:extLst>
          </p:cNvPr>
          <p:cNvSpPr txBox="1"/>
          <p:nvPr/>
        </p:nvSpPr>
        <p:spPr>
          <a:xfrm>
            <a:off x="310373" y="5812248"/>
            <a:ext cx="2667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Montserrat" pitchFamily="2" charset="77"/>
              </a:rPr>
              <a:t>RESUTLS</a:t>
            </a:r>
            <a:r>
              <a:rPr lang="en-US" sz="2800" dirty="0">
                <a:latin typeface="Montserrat" pitchFamily="2" charset="77"/>
              </a:rPr>
              <a:t> </a:t>
            </a:r>
          </a:p>
          <a:p>
            <a:r>
              <a:rPr lang="en-US" sz="1600" dirty="0">
                <a:latin typeface="Montserrat" pitchFamily="2" charset="77"/>
              </a:rPr>
              <a:t>GLOBAL OPTIMIZATION</a:t>
            </a:r>
            <a:endParaRPr lang="en-US" sz="1400" b="1" dirty="0">
              <a:latin typeface="Montserrat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721843-4C10-AE4F-AEF8-5CFB3DFF9F8C}"/>
              </a:ext>
            </a:extLst>
          </p:cNvPr>
          <p:cNvSpPr txBox="1"/>
          <p:nvPr/>
        </p:nvSpPr>
        <p:spPr>
          <a:xfrm>
            <a:off x="310373" y="324427"/>
            <a:ext cx="6959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ontserrat" pitchFamily="2" charset="77"/>
              </a:rPr>
              <a:t>PARAMETERS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A81709D-1244-0D42-829E-189B9C431D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704877"/>
              </p:ext>
            </p:extLst>
          </p:nvPr>
        </p:nvGraphicFramePr>
        <p:xfrm>
          <a:off x="310374" y="786092"/>
          <a:ext cx="3742337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911">
                  <a:extLst>
                    <a:ext uri="{9D8B030D-6E8A-4147-A177-3AD203B41FA5}">
                      <a16:colId xmlns:a16="http://schemas.microsoft.com/office/drawing/2014/main" val="26477624"/>
                    </a:ext>
                  </a:extLst>
                </a:gridCol>
                <a:gridCol w="1430426">
                  <a:extLst>
                    <a:ext uri="{9D8B030D-6E8A-4147-A177-3AD203B41FA5}">
                      <a16:colId xmlns:a16="http://schemas.microsoft.com/office/drawing/2014/main" val="3827599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DETECTOR DIAMETER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0.05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776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SWEEP RANGE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2 – 50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603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LENS HEIGHT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5.08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959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RAY ENERGY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1.5 eV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6590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RAYS SHOT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500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973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EDGE THICKNESS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0.3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5545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BOUNDS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[-2.54, -0.1] cm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[0.1, 2.54]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855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CORES USED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16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7841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CE68E48-96E6-FC46-8A34-50B51F58FEF4}"/>
              </a:ext>
            </a:extLst>
          </p:cNvPr>
          <p:cNvSpPr txBox="1"/>
          <p:nvPr/>
        </p:nvSpPr>
        <p:spPr>
          <a:xfrm>
            <a:off x="310372" y="4001733"/>
            <a:ext cx="6959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ontserrat" pitchFamily="2" charset="77"/>
              </a:rPr>
              <a:t>RESULTS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2CCB602-AA7F-7046-A843-22F0CB64D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078647"/>
              </p:ext>
            </p:extLst>
          </p:nvPr>
        </p:nvGraphicFramePr>
        <p:xfrm>
          <a:off x="310373" y="4463398"/>
          <a:ext cx="374233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911">
                  <a:extLst>
                    <a:ext uri="{9D8B030D-6E8A-4147-A177-3AD203B41FA5}">
                      <a16:colId xmlns:a16="http://schemas.microsoft.com/office/drawing/2014/main" val="26477624"/>
                    </a:ext>
                  </a:extLst>
                </a:gridCol>
                <a:gridCol w="1430426">
                  <a:extLst>
                    <a:ext uri="{9D8B030D-6E8A-4147-A177-3AD203B41FA5}">
                      <a16:colId xmlns:a16="http://schemas.microsoft.com/office/drawing/2014/main" val="3827599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RADIUS 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26.8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776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RADIUS 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25.3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603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MAX THICKNESS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52.4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959487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F792EDDF-625E-BF40-A033-4E5653BE7D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58933" y="0"/>
            <a:ext cx="533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21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4938D2-F88E-8A46-8B34-7D1BA5BBD90A}"/>
              </a:ext>
            </a:extLst>
          </p:cNvPr>
          <p:cNvSpPr txBox="1"/>
          <p:nvPr/>
        </p:nvSpPr>
        <p:spPr>
          <a:xfrm>
            <a:off x="310373" y="5812248"/>
            <a:ext cx="2667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Montserrat" pitchFamily="2" charset="77"/>
              </a:rPr>
              <a:t>RESUTLS</a:t>
            </a:r>
            <a:r>
              <a:rPr lang="en-US" sz="2800" dirty="0">
                <a:latin typeface="Montserrat" pitchFamily="2" charset="77"/>
              </a:rPr>
              <a:t> </a:t>
            </a:r>
          </a:p>
          <a:p>
            <a:r>
              <a:rPr lang="en-US" sz="1600" dirty="0">
                <a:latin typeface="Montserrat" pitchFamily="2" charset="77"/>
              </a:rPr>
              <a:t>GLOBAL OPTIMIZATION</a:t>
            </a:r>
            <a:endParaRPr lang="en-US" sz="1400" b="1" dirty="0">
              <a:latin typeface="Montserrat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721843-4C10-AE4F-AEF8-5CFB3DFF9F8C}"/>
              </a:ext>
            </a:extLst>
          </p:cNvPr>
          <p:cNvSpPr txBox="1"/>
          <p:nvPr/>
        </p:nvSpPr>
        <p:spPr>
          <a:xfrm>
            <a:off x="310373" y="324427"/>
            <a:ext cx="6959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ontserrat" pitchFamily="2" charset="77"/>
              </a:rPr>
              <a:t>PARAMETERS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A81709D-1244-0D42-829E-189B9C431D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897752"/>
              </p:ext>
            </p:extLst>
          </p:nvPr>
        </p:nvGraphicFramePr>
        <p:xfrm>
          <a:off x="310374" y="786092"/>
          <a:ext cx="3742337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911">
                  <a:extLst>
                    <a:ext uri="{9D8B030D-6E8A-4147-A177-3AD203B41FA5}">
                      <a16:colId xmlns:a16="http://schemas.microsoft.com/office/drawing/2014/main" val="26477624"/>
                    </a:ext>
                  </a:extLst>
                </a:gridCol>
                <a:gridCol w="1430426">
                  <a:extLst>
                    <a:ext uri="{9D8B030D-6E8A-4147-A177-3AD203B41FA5}">
                      <a16:colId xmlns:a16="http://schemas.microsoft.com/office/drawing/2014/main" val="3827599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DETECTOR DIAMETER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0.05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776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SWEEP RANGE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2 – 50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603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LENS HEIGHT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5.08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959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RAY ENERGY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1.5 eV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6590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RAYS SHOT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500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973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EDGE THICKNESS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0.18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5545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BOUNDS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[-2.54, -0.1] cm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[0.1, 2.54]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855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CORES USED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16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7841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CE68E48-96E6-FC46-8A34-50B51F58FEF4}"/>
              </a:ext>
            </a:extLst>
          </p:cNvPr>
          <p:cNvSpPr txBox="1"/>
          <p:nvPr/>
        </p:nvSpPr>
        <p:spPr>
          <a:xfrm>
            <a:off x="310372" y="4001733"/>
            <a:ext cx="6959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ontserrat" pitchFamily="2" charset="77"/>
              </a:rPr>
              <a:t>RESULTS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2CCB602-AA7F-7046-A843-22F0CB64D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723243"/>
              </p:ext>
            </p:extLst>
          </p:nvPr>
        </p:nvGraphicFramePr>
        <p:xfrm>
          <a:off x="310373" y="4463398"/>
          <a:ext cx="374233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911">
                  <a:extLst>
                    <a:ext uri="{9D8B030D-6E8A-4147-A177-3AD203B41FA5}">
                      <a16:colId xmlns:a16="http://schemas.microsoft.com/office/drawing/2014/main" val="26477624"/>
                    </a:ext>
                  </a:extLst>
                </a:gridCol>
                <a:gridCol w="1430426">
                  <a:extLst>
                    <a:ext uri="{9D8B030D-6E8A-4147-A177-3AD203B41FA5}">
                      <a16:colId xmlns:a16="http://schemas.microsoft.com/office/drawing/2014/main" val="3827599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RADIUS 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inf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776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RADIUS 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11.1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603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MAX THICKNESS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126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959487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F792EDDF-625E-BF40-A033-4E5653BE7D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58933" y="0"/>
            <a:ext cx="533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795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4938D2-F88E-8A46-8B34-7D1BA5BBD90A}"/>
              </a:ext>
            </a:extLst>
          </p:cNvPr>
          <p:cNvSpPr txBox="1"/>
          <p:nvPr/>
        </p:nvSpPr>
        <p:spPr>
          <a:xfrm>
            <a:off x="310373" y="5812248"/>
            <a:ext cx="2667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Montserrat" pitchFamily="2" charset="77"/>
              </a:rPr>
              <a:t>RESUTLS</a:t>
            </a:r>
            <a:r>
              <a:rPr lang="en-US" sz="2800" dirty="0">
                <a:latin typeface="Montserrat" pitchFamily="2" charset="77"/>
              </a:rPr>
              <a:t> </a:t>
            </a:r>
          </a:p>
          <a:p>
            <a:r>
              <a:rPr lang="en-US" sz="1600" dirty="0">
                <a:latin typeface="Montserrat" pitchFamily="2" charset="77"/>
              </a:rPr>
              <a:t>GLOBAL OPTIMIZATION</a:t>
            </a:r>
            <a:endParaRPr lang="en-US" sz="1400" b="1" dirty="0">
              <a:latin typeface="Montserrat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721843-4C10-AE4F-AEF8-5CFB3DFF9F8C}"/>
              </a:ext>
            </a:extLst>
          </p:cNvPr>
          <p:cNvSpPr txBox="1"/>
          <p:nvPr/>
        </p:nvSpPr>
        <p:spPr>
          <a:xfrm>
            <a:off x="310373" y="324427"/>
            <a:ext cx="6959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ontserrat" pitchFamily="2" charset="77"/>
              </a:rPr>
              <a:t>PARAMETERS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A81709D-1244-0D42-829E-189B9C431D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906795"/>
              </p:ext>
            </p:extLst>
          </p:nvPr>
        </p:nvGraphicFramePr>
        <p:xfrm>
          <a:off x="310374" y="786092"/>
          <a:ext cx="3742337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911">
                  <a:extLst>
                    <a:ext uri="{9D8B030D-6E8A-4147-A177-3AD203B41FA5}">
                      <a16:colId xmlns:a16="http://schemas.microsoft.com/office/drawing/2014/main" val="26477624"/>
                    </a:ext>
                  </a:extLst>
                </a:gridCol>
                <a:gridCol w="1430426">
                  <a:extLst>
                    <a:ext uri="{9D8B030D-6E8A-4147-A177-3AD203B41FA5}">
                      <a16:colId xmlns:a16="http://schemas.microsoft.com/office/drawing/2014/main" val="3827599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DETECTOR DIAMETER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0.05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776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SWEEP RANGE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2 – 50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603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LENS HEIGHT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5.08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959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RAY ENERGY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1.5 eV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6590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RAYS SHOT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500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973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EDGE THICKNESS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0.18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5545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BOUNDS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[-2.54, -0.1] cm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[0.1, 2.54]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855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CORES USED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16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7841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CE68E48-96E6-FC46-8A34-50B51F58FEF4}"/>
              </a:ext>
            </a:extLst>
          </p:cNvPr>
          <p:cNvSpPr txBox="1"/>
          <p:nvPr/>
        </p:nvSpPr>
        <p:spPr>
          <a:xfrm>
            <a:off x="310372" y="4001733"/>
            <a:ext cx="6959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ontserrat" pitchFamily="2" charset="77"/>
              </a:rPr>
              <a:t>RESULTS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2CCB602-AA7F-7046-A843-22F0CB64D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714735"/>
              </p:ext>
            </p:extLst>
          </p:nvPr>
        </p:nvGraphicFramePr>
        <p:xfrm>
          <a:off x="310373" y="4463398"/>
          <a:ext cx="374233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911">
                  <a:extLst>
                    <a:ext uri="{9D8B030D-6E8A-4147-A177-3AD203B41FA5}">
                      <a16:colId xmlns:a16="http://schemas.microsoft.com/office/drawing/2014/main" val="26477624"/>
                    </a:ext>
                  </a:extLst>
                </a:gridCol>
                <a:gridCol w="1430426">
                  <a:extLst>
                    <a:ext uri="{9D8B030D-6E8A-4147-A177-3AD203B41FA5}">
                      <a16:colId xmlns:a16="http://schemas.microsoft.com/office/drawing/2014/main" val="3827599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RADIUS 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inf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776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RADIUS 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11.1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603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MAX THICKNESS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126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959487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EA8BD7C3-5A6B-B948-AA75-8F3F2A4FA7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15796" y="0"/>
            <a:ext cx="6855827" cy="685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93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4938D2-F88E-8A46-8B34-7D1BA5BBD90A}"/>
              </a:ext>
            </a:extLst>
          </p:cNvPr>
          <p:cNvSpPr txBox="1"/>
          <p:nvPr/>
        </p:nvSpPr>
        <p:spPr>
          <a:xfrm>
            <a:off x="801512" y="2628781"/>
            <a:ext cx="60708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atin typeface="Montserrat" pitchFamily="2" charset="77"/>
              </a:rPr>
              <a:t>CONSTRUCTION</a:t>
            </a:r>
            <a:endParaRPr lang="en-US" sz="5400" dirty="0">
              <a:latin typeface="Montserrat" pitchFamily="2" charset="77"/>
            </a:endParaRPr>
          </a:p>
          <a:p>
            <a:r>
              <a:rPr lang="en-US" sz="3600" dirty="0">
                <a:latin typeface="Montserrat" pitchFamily="2" charset="77"/>
              </a:rPr>
              <a:t>OF LENS PROBLEM</a:t>
            </a:r>
            <a:endParaRPr lang="en-US" sz="3200" b="1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652596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4938D2-F88E-8A46-8B34-7D1BA5BBD90A}"/>
              </a:ext>
            </a:extLst>
          </p:cNvPr>
          <p:cNvSpPr txBox="1"/>
          <p:nvPr/>
        </p:nvSpPr>
        <p:spPr>
          <a:xfrm>
            <a:off x="310373" y="5812248"/>
            <a:ext cx="2667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Montserrat" pitchFamily="2" charset="77"/>
              </a:rPr>
              <a:t>RESUTLS</a:t>
            </a:r>
            <a:r>
              <a:rPr lang="en-US" sz="2800" dirty="0">
                <a:latin typeface="Montserrat" pitchFamily="2" charset="77"/>
              </a:rPr>
              <a:t> </a:t>
            </a:r>
          </a:p>
          <a:p>
            <a:r>
              <a:rPr lang="en-US" sz="1600" dirty="0">
                <a:latin typeface="Montserrat" pitchFamily="2" charset="77"/>
              </a:rPr>
              <a:t>GLOBAL OPTIMIZATION</a:t>
            </a:r>
            <a:endParaRPr lang="en-US" sz="1400" b="1" dirty="0">
              <a:latin typeface="Montserrat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721843-4C10-AE4F-AEF8-5CFB3DFF9F8C}"/>
              </a:ext>
            </a:extLst>
          </p:cNvPr>
          <p:cNvSpPr txBox="1"/>
          <p:nvPr/>
        </p:nvSpPr>
        <p:spPr>
          <a:xfrm>
            <a:off x="310373" y="324427"/>
            <a:ext cx="6959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ontserrat" pitchFamily="2" charset="77"/>
              </a:rPr>
              <a:t>PARAMETERS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A81709D-1244-0D42-829E-189B9C431D9F}"/>
              </a:ext>
            </a:extLst>
          </p:cNvPr>
          <p:cNvGraphicFramePr>
            <a:graphicFrameLocks noGrp="1"/>
          </p:cNvGraphicFramePr>
          <p:nvPr/>
        </p:nvGraphicFramePr>
        <p:xfrm>
          <a:off x="310374" y="786092"/>
          <a:ext cx="3742337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911">
                  <a:extLst>
                    <a:ext uri="{9D8B030D-6E8A-4147-A177-3AD203B41FA5}">
                      <a16:colId xmlns:a16="http://schemas.microsoft.com/office/drawing/2014/main" val="26477624"/>
                    </a:ext>
                  </a:extLst>
                </a:gridCol>
                <a:gridCol w="1430426">
                  <a:extLst>
                    <a:ext uri="{9D8B030D-6E8A-4147-A177-3AD203B41FA5}">
                      <a16:colId xmlns:a16="http://schemas.microsoft.com/office/drawing/2014/main" val="3827599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DETECTOR DIAMETER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0.05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776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SWEEP RANGE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2 – 50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603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LENS HEIGHT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5.08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959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RAY ENERGY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1.5 eV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6590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RAYS SHOT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500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973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EDGE THICKNESS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0.18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5545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BOUNDS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[-2.54, -0.1] cm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[0.1, 2.54]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855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CORES USED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16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7841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CE68E48-96E6-FC46-8A34-50B51F58FEF4}"/>
              </a:ext>
            </a:extLst>
          </p:cNvPr>
          <p:cNvSpPr txBox="1"/>
          <p:nvPr/>
        </p:nvSpPr>
        <p:spPr>
          <a:xfrm>
            <a:off x="310372" y="4001733"/>
            <a:ext cx="6959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ontserrat" pitchFamily="2" charset="77"/>
              </a:rPr>
              <a:t>RESULTS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2CCB602-AA7F-7046-A843-22F0CB64D8AD}"/>
              </a:ext>
            </a:extLst>
          </p:cNvPr>
          <p:cNvGraphicFramePr>
            <a:graphicFrameLocks noGrp="1"/>
          </p:cNvGraphicFramePr>
          <p:nvPr/>
        </p:nvGraphicFramePr>
        <p:xfrm>
          <a:off x="310373" y="4463398"/>
          <a:ext cx="374233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911">
                  <a:extLst>
                    <a:ext uri="{9D8B030D-6E8A-4147-A177-3AD203B41FA5}">
                      <a16:colId xmlns:a16="http://schemas.microsoft.com/office/drawing/2014/main" val="26477624"/>
                    </a:ext>
                  </a:extLst>
                </a:gridCol>
                <a:gridCol w="1430426">
                  <a:extLst>
                    <a:ext uri="{9D8B030D-6E8A-4147-A177-3AD203B41FA5}">
                      <a16:colId xmlns:a16="http://schemas.microsoft.com/office/drawing/2014/main" val="3827599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RADIUS 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inf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776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RADIUS 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11.1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603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MAX THICKNESS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126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959487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F792EDDF-625E-BF40-A033-4E5653BE7D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58933" y="0"/>
            <a:ext cx="533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6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4938D2-F88E-8A46-8B34-7D1BA5BBD90A}"/>
              </a:ext>
            </a:extLst>
          </p:cNvPr>
          <p:cNvSpPr txBox="1"/>
          <p:nvPr/>
        </p:nvSpPr>
        <p:spPr>
          <a:xfrm>
            <a:off x="310373" y="5812248"/>
            <a:ext cx="2667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Montserrat" pitchFamily="2" charset="77"/>
              </a:rPr>
              <a:t>RESUTLS</a:t>
            </a:r>
            <a:r>
              <a:rPr lang="en-US" sz="2800" dirty="0">
                <a:latin typeface="Montserrat" pitchFamily="2" charset="77"/>
              </a:rPr>
              <a:t> </a:t>
            </a:r>
          </a:p>
          <a:p>
            <a:r>
              <a:rPr lang="en-US" sz="1600" dirty="0">
                <a:latin typeface="Montserrat" pitchFamily="2" charset="77"/>
              </a:rPr>
              <a:t>GLOBAL OPTIMIZATION</a:t>
            </a:r>
            <a:endParaRPr lang="en-US" sz="1400" b="1" dirty="0">
              <a:latin typeface="Montserrat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721843-4C10-AE4F-AEF8-5CFB3DFF9F8C}"/>
              </a:ext>
            </a:extLst>
          </p:cNvPr>
          <p:cNvSpPr txBox="1"/>
          <p:nvPr/>
        </p:nvSpPr>
        <p:spPr>
          <a:xfrm>
            <a:off x="310373" y="324427"/>
            <a:ext cx="6959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ontserrat" pitchFamily="2" charset="77"/>
              </a:rPr>
              <a:t>PARAMETERS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E68E48-96E6-FC46-8A34-50B51F58FEF4}"/>
              </a:ext>
            </a:extLst>
          </p:cNvPr>
          <p:cNvSpPr txBox="1"/>
          <p:nvPr/>
        </p:nvSpPr>
        <p:spPr>
          <a:xfrm>
            <a:off x="310372" y="4001733"/>
            <a:ext cx="6959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ontserrat" pitchFamily="2" charset="77"/>
              </a:rPr>
              <a:t>RESULTS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92EDDF-625E-BF40-A033-4E5653BE7D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58933" y="0"/>
            <a:ext cx="5334000" cy="6858000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8016393-2AEA-0C4B-97D0-FA4B14A12F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832487"/>
              </p:ext>
            </p:extLst>
          </p:nvPr>
        </p:nvGraphicFramePr>
        <p:xfrm>
          <a:off x="310374" y="786092"/>
          <a:ext cx="3742337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911">
                  <a:extLst>
                    <a:ext uri="{9D8B030D-6E8A-4147-A177-3AD203B41FA5}">
                      <a16:colId xmlns:a16="http://schemas.microsoft.com/office/drawing/2014/main" val="26477624"/>
                    </a:ext>
                  </a:extLst>
                </a:gridCol>
                <a:gridCol w="1430426">
                  <a:extLst>
                    <a:ext uri="{9D8B030D-6E8A-4147-A177-3AD203B41FA5}">
                      <a16:colId xmlns:a16="http://schemas.microsoft.com/office/drawing/2014/main" val="3827599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DETECTOR DIAMETER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0.05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776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SWEEP RANGE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10 – 20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603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LENS HEIGHT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5.08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959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RAY ENERGY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1.5 eV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6590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RAYS SHOT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500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973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EDGE THICKNESS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0.30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5545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BOUNDS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[-2.54, -0.1] cm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[0.1, 2.54]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855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CORES USED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7841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E3788D4-B057-E74F-985E-792EE88457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447630"/>
              </p:ext>
            </p:extLst>
          </p:nvPr>
        </p:nvGraphicFramePr>
        <p:xfrm>
          <a:off x="310373" y="4463398"/>
          <a:ext cx="374233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911">
                  <a:extLst>
                    <a:ext uri="{9D8B030D-6E8A-4147-A177-3AD203B41FA5}">
                      <a16:colId xmlns:a16="http://schemas.microsoft.com/office/drawing/2014/main" val="26477624"/>
                    </a:ext>
                  </a:extLst>
                </a:gridCol>
                <a:gridCol w="1430426">
                  <a:extLst>
                    <a:ext uri="{9D8B030D-6E8A-4147-A177-3AD203B41FA5}">
                      <a16:colId xmlns:a16="http://schemas.microsoft.com/office/drawing/2014/main" val="3827599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RADIUS 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33.7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776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RADIUS 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14.6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603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MAX THICKNESS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48.1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959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4032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4938D2-F88E-8A46-8B34-7D1BA5BBD90A}"/>
              </a:ext>
            </a:extLst>
          </p:cNvPr>
          <p:cNvSpPr txBox="1"/>
          <p:nvPr/>
        </p:nvSpPr>
        <p:spPr>
          <a:xfrm>
            <a:off x="310373" y="5812248"/>
            <a:ext cx="2667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Montserrat" pitchFamily="2" charset="77"/>
              </a:rPr>
              <a:t>RESUTLS</a:t>
            </a:r>
            <a:r>
              <a:rPr lang="en-US" sz="2800" dirty="0">
                <a:latin typeface="Montserrat" pitchFamily="2" charset="77"/>
              </a:rPr>
              <a:t> </a:t>
            </a:r>
          </a:p>
          <a:p>
            <a:r>
              <a:rPr lang="en-US" sz="1600" dirty="0">
                <a:latin typeface="Montserrat" pitchFamily="2" charset="77"/>
              </a:rPr>
              <a:t>GLOBAL OPTIMIZATION</a:t>
            </a:r>
            <a:endParaRPr lang="en-US" sz="1400" b="1" dirty="0">
              <a:latin typeface="Montserrat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721843-4C10-AE4F-AEF8-5CFB3DFF9F8C}"/>
              </a:ext>
            </a:extLst>
          </p:cNvPr>
          <p:cNvSpPr txBox="1"/>
          <p:nvPr/>
        </p:nvSpPr>
        <p:spPr>
          <a:xfrm>
            <a:off x="310373" y="324427"/>
            <a:ext cx="6959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ontserrat" pitchFamily="2" charset="77"/>
              </a:rPr>
              <a:t>PARAMETERS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A81709D-1244-0D42-829E-189B9C431D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997148"/>
              </p:ext>
            </p:extLst>
          </p:nvPr>
        </p:nvGraphicFramePr>
        <p:xfrm>
          <a:off x="310374" y="786092"/>
          <a:ext cx="3742337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911">
                  <a:extLst>
                    <a:ext uri="{9D8B030D-6E8A-4147-A177-3AD203B41FA5}">
                      <a16:colId xmlns:a16="http://schemas.microsoft.com/office/drawing/2014/main" val="26477624"/>
                    </a:ext>
                  </a:extLst>
                </a:gridCol>
                <a:gridCol w="1430426">
                  <a:extLst>
                    <a:ext uri="{9D8B030D-6E8A-4147-A177-3AD203B41FA5}">
                      <a16:colId xmlns:a16="http://schemas.microsoft.com/office/drawing/2014/main" val="3827599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DETECTOR DIAMETER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0.05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776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SWEEP RANGE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10 – 20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603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LENS HEIGHT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5.08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959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RAY ENERGY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1.5 eV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6590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RAYS SHOT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500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973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EDGE THICKNESS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0.30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5545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BOUNDS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[-2.54, -0.1] cm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[0.1, 2.54]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855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CORES USED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7841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CE68E48-96E6-FC46-8A34-50B51F58FEF4}"/>
              </a:ext>
            </a:extLst>
          </p:cNvPr>
          <p:cNvSpPr txBox="1"/>
          <p:nvPr/>
        </p:nvSpPr>
        <p:spPr>
          <a:xfrm>
            <a:off x="310372" y="4001733"/>
            <a:ext cx="6959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ontserrat" pitchFamily="2" charset="77"/>
              </a:rPr>
              <a:t>RESULTS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2CCB602-AA7F-7046-A843-22F0CB64D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811909"/>
              </p:ext>
            </p:extLst>
          </p:nvPr>
        </p:nvGraphicFramePr>
        <p:xfrm>
          <a:off x="310373" y="4463398"/>
          <a:ext cx="374233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911">
                  <a:extLst>
                    <a:ext uri="{9D8B030D-6E8A-4147-A177-3AD203B41FA5}">
                      <a16:colId xmlns:a16="http://schemas.microsoft.com/office/drawing/2014/main" val="26477624"/>
                    </a:ext>
                  </a:extLst>
                </a:gridCol>
                <a:gridCol w="1430426">
                  <a:extLst>
                    <a:ext uri="{9D8B030D-6E8A-4147-A177-3AD203B41FA5}">
                      <a16:colId xmlns:a16="http://schemas.microsoft.com/office/drawing/2014/main" val="3827599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RADIUS 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33.7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776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RADIUS 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14.6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603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MAX THICKNESS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48.1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959487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EA8BD7C3-5A6B-B948-AA75-8F3F2A4FA7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15796" y="0"/>
            <a:ext cx="6855827" cy="685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96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4938D2-F88E-8A46-8B34-7D1BA5BBD90A}"/>
              </a:ext>
            </a:extLst>
          </p:cNvPr>
          <p:cNvSpPr txBox="1"/>
          <p:nvPr/>
        </p:nvSpPr>
        <p:spPr>
          <a:xfrm>
            <a:off x="310373" y="5812248"/>
            <a:ext cx="2667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Montserrat" pitchFamily="2" charset="77"/>
              </a:rPr>
              <a:t>RESUTLS</a:t>
            </a:r>
            <a:r>
              <a:rPr lang="en-US" sz="2800" dirty="0">
                <a:latin typeface="Montserrat" pitchFamily="2" charset="77"/>
              </a:rPr>
              <a:t> </a:t>
            </a:r>
          </a:p>
          <a:p>
            <a:r>
              <a:rPr lang="en-US" sz="1600" dirty="0">
                <a:latin typeface="Montserrat" pitchFamily="2" charset="77"/>
              </a:rPr>
              <a:t>GLOBAL OPTIMIZATION</a:t>
            </a:r>
            <a:endParaRPr lang="en-US" sz="1400" b="1" dirty="0">
              <a:latin typeface="Montserrat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721843-4C10-AE4F-AEF8-5CFB3DFF9F8C}"/>
              </a:ext>
            </a:extLst>
          </p:cNvPr>
          <p:cNvSpPr txBox="1"/>
          <p:nvPr/>
        </p:nvSpPr>
        <p:spPr>
          <a:xfrm>
            <a:off x="310373" y="324427"/>
            <a:ext cx="6959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ontserrat" pitchFamily="2" charset="77"/>
              </a:rPr>
              <a:t>PARAMETERS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E68E48-96E6-FC46-8A34-50B51F58FEF4}"/>
              </a:ext>
            </a:extLst>
          </p:cNvPr>
          <p:cNvSpPr txBox="1"/>
          <p:nvPr/>
        </p:nvSpPr>
        <p:spPr>
          <a:xfrm>
            <a:off x="310372" y="4001733"/>
            <a:ext cx="6959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ontserrat" pitchFamily="2" charset="77"/>
              </a:rPr>
              <a:t>RESULTS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92EDDF-625E-BF40-A033-4E5653BE7D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58933" y="0"/>
            <a:ext cx="5334000" cy="6858000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9122129-AB25-5D42-B9C0-D9643ABBE8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832487"/>
              </p:ext>
            </p:extLst>
          </p:nvPr>
        </p:nvGraphicFramePr>
        <p:xfrm>
          <a:off x="310374" y="786092"/>
          <a:ext cx="3742337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911">
                  <a:extLst>
                    <a:ext uri="{9D8B030D-6E8A-4147-A177-3AD203B41FA5}">
                      <a16:colId xmlns:a16="http://schemas.microsoft.com/office/drawing/2014/main" val="26477624"/>
                    </a:ext>
                  </a:extLst>
                </a:gridCol>
                <a:gridCol w="1430426">
                  <a:extLst>
                    <a:ext uri="{9D8B030D-6E8A-4147-A177-3AD203B41FA5}">
                      <a16:colId xmlns:a16="http://schemas.microsoft.com/office/drawing/2014/main" val="3827599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DETECTOR DIAMETER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0.05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776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SWEEP RANGE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10 – 20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603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LENS HEIGHT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5.08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959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RAY ENERGY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1.5 eV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6590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RAYS SHOT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500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973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EDGE THICKNESS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0.30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5545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BOUNDS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[-2.54, -0.1] cm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[0.1, 2.54]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855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CORES USED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7841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946A2E9-44CB-C940-9517-B8F8D8F52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447630"/>
              </p:ext>
            </p:extLst>
          </p:nvPr>
        </p:nvGraphicFramePr>
        <p:xfrm>
          <a:off x="310373" y="4463398"/>
          <a:ext cx="374233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911">
                  <a:extLst>
                    <a:ext uri="{9D8B030D-6E8A-4147-A177-3AD203B41FA5}">
                      <a16:colId xmlns:a16="http://schemas.microsoft.com/office/drawing/2014/main" val="26477624"/>
                    </a:ext>
                  </a:extLst>
                </a:gridCol>
                <a:gridCol w="1430426">
                  <a:extLst>
                    <a:ext uri="{9D8B030D-6E8A-4147-A177-3AD203B41FA5}">
                      <a16:colId xmlns:a16="http://schemas.microsoft.com/office/drawing/2014/main" val="3827599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RADIUS 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33.7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776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RADIUS 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14.6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603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MAX THICKNESS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48.1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959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7680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4721843-4C10-AE4F-AEF8-5CFB3DFF9F8C}"/>
              </a:ext>
            </a:extLst>
          </p:cNvPr>
          <p:cNvSpPr txBox="1"/>
          <p:nvPr/>
        </p:nvSpPr>
        <p:spPr>
          <a:xfrm>
            <a:off x="310373" y="324427"/>
            <a:ext cx="6959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ontserrat" pitchFamily="2" charset="77"/>
              </a:rPr>
              <a:t>PARAMETERS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E68E48-96E6-FC46-8A34-50B51F58FEF4}"/>
              </a:ext>
            </a:extLst>
          </p:cNvPr>
          <p:cNvSpPr txBox="1"/>
          <p:nvPr/>
        </p:nvSpPr>
        <p:spPr>
          <a:xfrm>
            <a:off x="310372" y="4001733"/>
            <a:ext cx="6959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ontserrat" pitchFamily="2" charset="77"/>
              </a:rPr>
              <a:t>RESULTS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92EDDF-625E-BF40-A033-4E5653BE7D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58933" y="0"/>
            <a:ext cx="5334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B96EDB-3F37-3241-AB82-934FDA5D89EB}"/>
              </a:ext>
            </a:extLst>
          </p:cNvPr>
          <p:cNvSpPr txBox="1"/>
          <p:nvPr/>
        </p:nvSpPr>
        <p:spPr>
          <a:xfrm>
            <a:off x="310373" y="5812248"/>
            <a:ext cx="2667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Montserrat" pitchFamily="2" charset="77"/>
              </a:rPr>
              <a:t>RESUTLS</a:t>
            </a:r>
            <a:r>
              <a:rPr lang="en-US" sz="2800" dirty="0">
                <a:latin typeface="Montserrat" pitchFamily="2" charset="77"/>
              </a:rPr>
              <a:t> </a:t>
            </a:r>
          </a:p>
          <a:p>
            <a:r>
              <a:rPr lang="en-US" sz="1600" dirty="0">
                <a:latin typeface="Montserrat" pitchFamily="2" charset="77"/>
              </a:rPr>
              <a:t>GLOBAL OPTIMIZATION</a:t>
            </a:r>
            <a:endParaRPr lang="en-US" sz="1400" b="1" dirty="0">
              <a:latin typeface="Montserrat" pitchFamily="2" charset="77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A930D6D-79D7-1343-88B4-5B20EEC6DE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090956"/>
              </p:ext>
            </p:extLst>
          </p:nvPr>
        </p:nvGraphicFramePr>
        <p:xfrm>
          <a:off x="310374" y="786092"/>
          <a:ext cx="3742337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911">
                  <a:extLst>
                    <a:ext uri="{9D8B030D-6E8A-4147-A177-3AD203B41FA5}">
                      <a16:colId xmlns:a16="http://schemas.microsoft.com/office/drawing/2014/main" val="26477624"/>
                    </a:ext>
                  </a:extLst>
                </a:gridCol>
                <a:gridCol w="1430426">
                  <a:extLst>
                    <a:ext uri="{9D8B030D-6E8A-4147-A177-3AD203B41FA5}">
                      <a16:colId xmlns:a16="http://schemas.microsoft.com/office/drawing/2014/main" val="3827599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DETECTOR DIAMETER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0.05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776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SWEEP RANGE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5 – 10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603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LENS HEIGHT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5.08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959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RAY ENERGY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1.5 eV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6590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RAYS SHOT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1000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973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EDGE THICKNESS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0.30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5545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BOUNDS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[-2.54, -0.1] cm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[0.1, 2.54]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855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CORES USED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16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78414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D0E13F8-1B76-104F-89F3-647AC7709B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258571"/>
              </p:ext>
            </p:extLst>
          </p:nvPr>
        </p:nvGraphicFramePr>
        <p:xfrm>
          <a:off x="310373" y="4463398"/>
          <a:ext cx="374233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911">
                  <a:extLst>
                    <a:ext uri="{9D8B030D-6E8A-4147-A177-3AD203B41FA5}">
                      <a16:colId xmlns:a16="http://schemas.microsoft.com/office/drawing/2014/main" val="26477624"/>
                    </a:ext>
                  </a:extLst>
                </a:gridCol>
                <a:gridCol w="1430426">
                  <a:extLst>
                    <a:ext uri="{9D8B030D-6E8A-4147-A177-3AD203B41FA5}">
                      <a16:colId xmlns:a16="http://schemas.microsoft.com/office/drawing/2014/main" val="3827599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RADIUS 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41.1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776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RADIUS 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6.22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603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MAX THICKNESS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47.7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959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2008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4938D2-F88E-8A46-8B34-7D1BA5BBD90A}"/>
              </a:ext>
            </a:extLst>
          </p:cNvPr>
          <p:cNvSpPr txBox="1"/>
          <p:nvPr/>
        </p:nvSpPr>
        <p:spPr>
          <a:xfrm>
            <a:off x="310373" y="5812248"/>
            <a:ext cx="2667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Montserrat" pitchFamily="2" charset="77"/>
              </a:rPr>
              <a:t>RESUTLS</a:t>
            </a:r>
            <a:r>
              <a:rPr lang="en-US" sz="2800" dirty="0">
                <a:latin typeface="Montserrat" pitchFamily="2" charset="77"/>
              </a:rPr>
              <a:t> </a:t>
            </a:r>
          </a:p>
          <a:p>
            <a:r>
              <a:rPr lang="en-US" sz="1600" dirty="0">
                <a:latin typeface="Montserrat" pitchFamily="2" charset="77"/>
              </a:rPr>
              <a:t>GLOBAL OPTIMIZATION</a:t>
            </a:r>
            <a:endParaRPr lang="en-US" sz="1400" b="1" dirty="0">
              <a:latin typeface="Montserrat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721843-4C10-AE4F-AEF8-5CFB3DFF9F8C}"/>
              </a:ext>
            </a:extLst>
          </p:cNvPr>
          <p:cNvSpPr txBox="1"/>
          <p:nvPr/>
        </p:nvSpPr>
        <p:spPr>
          <a:xfrm>
            <a:off x="310373" y="324427"/>
            <a:ext cx="6959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ontserrat" pitchFamily="2" charset="77"/>
              </a:rPr>
              <a:t>PARAMETERS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A81709D-1244-0D42-829E-189B9C431D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078032"/>
              </p:ext>
            </p:extLst>
          </p:nvPr>
        </p:nvGraphicFramePr>
        <p:xfrm>
          <a:off x="310374" y="786092"/>
          <a:ext cx="3742337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911">
                  <a:extLst>
                    <a:ext uri="{9D8B030D-6E8A-4147-A177-3AD203B41FA5}">
                      <a16:colId xmlns:a16="http://schemas.microsoft.com/office/drawing/2014/main" val="26477624"/>
                    </a:ext>
                  </a:extLst>
                </a:gridCol>
                <a:gridCol w="1430426">
                  <a:extLst>
                    <a:ext uri="{9D8B030D-6E8A-4147-A177-3AD203B41FA5}">
                      <a16:colId xmlns:a16="http://schemas.microsoft.com/office/drawing/2014/main" val="3827599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DETECTOR DIAMETER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0.05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776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SWEEP RANGE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5 – 10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603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LENS HEIGHT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5.08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959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RAY ENERGY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1.5 eV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6590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RAYS SHOT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1000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973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EDGE THICKNESS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0.30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5545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BOUNDS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[-2.54, -0.1] cm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[0.1, 2.54]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855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CORES USED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16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7841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CE68E48-96E6-FC46-8A34-50B51F58FEF4}"/>
              </a:ext>
            </a:extLst>
          </p:cNvPr>
          <p:cNvSpPr txBox="1"/>
          <p:nvPr/>
        </p:nvSpPr>
        <p:spPr>
          <a:xfrm>
            <a:off x="310372" y="4001733"/>
            <a:ext cx="6959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ontserrat" pitchFamily="2" charset="77"/>
              </a:rPr>
              <a:t>RESULTS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2CCB602-AA7F-7046-A843-22F0CB64D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426868"/>
              </p:ext>
            </p:extLst>
          </p:nvPr>
        </p:nvGraphicFramePr>
        <p:xfrm>
          <a:off x="310373" y="4463398"/>
          <a:ext cx="374233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911">
                  <a:extLst>
                    <a:ext uri="{9D8B030D-6E8A-4147-A177-3AD203B41FA5}">
                      <a16:colId xmlns:a16="http://schemas.microsoft.com/office/drawing/2014/main" val="26477624"/>
                    </a:ext>
                  </a:extLst>
                </a:gridCol>
                <a:gridCol w="1430426">
                  <a:extLst>
                    <a:ext uri="{9D8B030D-6E8A-4147-A177-3AD203B41FA5}">
                      <a16:colId xmlns:a16="http://schemas.microsoft.com/office/drawing/2014/main" val="3827599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RADIUS 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41.1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776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RADIUS 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6.22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603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MAX THICKNESS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47.7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959487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EA8BD7C3-5A6B-B948-AA75-8F3F2A4FA7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15796" y="0"/>
            <a:ext cx="6855827" cy="685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05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4721843-4C10-AE4F-AEF8-5CFB3DFF9F8C}"/>
              </a:ext>
            </a:extLst>
          </p:cNvPr>
          <p:cNvSpPr txBox="1"/>
          <p:nvPr/>
        </p:nvSpPr>
        <p:spPr>
          <a:xfrm>
            <a:off x="310373" y="324427"/>
            <a:ext cx="6959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ontserrat" pitchFamily="2" charset="77"/>
              </a:rPr>
              <a:t>PARAMETERS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E68E48-96E6-FC46-8A34-50B51F58FEF4}"/>
              </a:ext>
            </a:extLst>
          </p:cNvPr>
          <p:cNvSpPr txBox="1"/>
          <p:nvPr/>
        </p:nvSpPr>
        <p:spPr>
          <a:xfrm>
            <a:off x="310372" y="4001733"/>
            <a:ext cx="6959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ontserrat" pitchFamily="2" charset="77"/>
              </a:rPr>
              <a:t>RESULTS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92EDDF-625E-BF40-A033-4E5653BE7D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58933" y="0"/>
            <a:ext cx="5334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4D358C-1499-134F-8169-5B0A25E08B39}"/>
              </a:ext>
            </a:extLst>
          </p:cNvPr>
          <p:cNvSpPr txBox="1"/>
          <p:nvPr/>
        </p:nvSpPr>
        <p:spPr>
          <a:xfrm>
            <a:off x="310373" y="5812248"/>
            <a:ext cx="2667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Montserrat" pitchFamily="2" charset="77"/>
              </a:rPr>
              <a:t>RESUTLS</a:t>
            </a:r>
            <a:r>
              <a:rPr lang="en-US" sz="2800" dirty="0">
                <a:latin typeface="Montserrat" pitchFamily="2" charset="77"/>
              </a:rPr>
              <a:t> </a:t>
            </a:r>
          </a:p>
          <a:p>
            <a:r>
              <a:rPr lang="en-US" sz="1600" dirty="0">
                <a:latin typeface="Montserrat" pitchFamily="2" charset="77"/>
              </a:rPr>
              <a:t>GLOBAL OPTIMIZATION</a:t>
            </a:r>
            <a:endParaRPr lang="en-US" sz="1400" b="1" dirty="0">
              <a:latin typeface="Montserrat" pitchFamily="2" charset="77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AAA1342-7C6F-C140-B582-3A227EF08D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090956"/>
              </p:ext>
            </p:extLst>
          </p:nvPr>
        </p:nvGraphicFramePr>
        <p:xfrm>
          <a:off x="310374" y="786092"/>
          <a:ext cx="3742337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911">
                  <a:extLst>
                    <a:ext uri="{9D8B030D-6E8A-4147-A177-3AD203B41FA5}">
                      <a16:colId xmlns:a16="http://schemas.microsoft.com/office/drawing/2014/main" val="26477624"/>
                    </a:ext>
                  </a:extLst>
                </a:gridCol>
                <a:gridCol w="1430426">
                  <a:extLst>
                    <a:ext uri="{9D8B030D-6E8A-4147-A177-3AD203B41FA5}">
                      <a16:colId xmlns:a16="http://schemas.microsoft.com/office/drawing/2014/main" val="3827599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DETECTOR DIAMETER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0.05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776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SWEEP RANGE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5 – 10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603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LENS HEIGHT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5.08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959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RAY ENERGY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1.5 eV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6590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RAYS SHOT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1000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973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EDGE THICKNESS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0.30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5545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BOUNDS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[-2.54, -0.1] cm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[0.1, 2.54]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855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CORES USED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16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78414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0A51169-1A5E-1840-B4F1-BAE16A52C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949024"/>
              </p:ext>
            </p:extLst>
          </p:nvPr>
        </p:nvGraphicFramePr>
        <p:xfrm>
          <a:off x="310373" y="4463398"/>
          <a:ext cx="374233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911">
                  <a:extLst>
                    <a:ext uri="{9D8B030D-6E8A-4147-A177-3AD203B41FA5}">
                      <a16:colId xmlns:a16="http://schemas.microsoft.com/office/drawing/2014/main" val="26477624"/>
                    </a:ext>
                  </a:extLst>
                </a:gridCol>
                <a:gridCol w="1430426">
                  <a:extLst>
                    <a:ext uri="{9D8B030D-6E8A-4147-A177-3AD203B41FA5}">
                      <a16:colId xmlns:a16="http://schemas.microsoft.com/office/drawing/2014/main" val="3827599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RADIUS 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41.1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776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RADIUS 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6.22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603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MAX THICKNESS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47.7 cm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959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40736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4938D2-F88E-8A46-8B34-7D1BA5BBD90A}"/>
              </a:ext>
            </a:extLst>
          </p:cNvPr>
          <p:cNvSpPr txBox="1"/>
          <p:nvPr/>
        </p:nvSpPr>
        <p:spPr>
          <a:xfrm>
            <a:off x="801512" y="2628781"/>
            <a:ext cx="74142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atin typeface="Montserrat" pitchFamily="2" charset="77"/>
              </a:rPr>
              <a:t>CONCLUSIONS</a:t>
            </a:r>
            <a:r>
              <a:rPr lang="en-US" sz="5400" dirty="0">
                <a:latin typeface="Montserrat" pitchFamily="2" charset="77"/>
              </a:rPr>
              <a:t> </a:t>
            </a:r>
          </a:p>
          <a:p>
            <a:r>
              <a:rPr lang="en-US" sz="3600" dirty="0">
                <a:latin typeface="Montserrat" pitchFamily="2" charset="77"/>
              </a:rPr>
              <a:t>ABERRATION COMPENSATION</a:t>
            </a:r>
            <a:endParaRPr lang="en-US" sz="3200" b="1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04780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8F783E-59E2-6C4D-904C-3D577BB6703E}"/>
              </a:ext>
            </a:extLst>
          </p:cNvPr>
          <p:cNvSpPr txBox="1"/>
          <p:nvPr/>
        </p:nvSpPr>
        <p:spPr>
          <a:xfrm>
            <a:off x="310373" y="5812248"/>
            <a:ext cx="34018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Montserrat" pitchFamily="2" charset="77"/>
              </a:rPr>
              <a:t>CONCLUSIONS</a:t>
            </a:r>
            <a:r>
              <a:rPr lang="en-US" sz="2800" dirty="0">
                <a:latin typeface="Montserrat" pitchFamily="2" charset="77"/>
              </a:rPr>
              <a:t> </a:t>
            </a:r>
          </a:p>
          <a:p>
            <a:r>
              <a:rPr lang="en-US" sz="1600" dirty="0">
                <a:latin typeface="Montserrat" pitchFamily="2" charset="77"/>
              </a:rPr>
              <a:t>ABERRATION COMPENSATION</a:t>
            </a:r>
            <a:endParaRPr lang="en-US" sz="1400" b="1" dirty="0">
              <a:latin typeface="Montserrat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2D5744-7CB0-1E4B-A97A-ADCC265E2C66}"/>
              </a:ext>
            </a:extLst>
          </p:cNvPr>
          <p:cNvSpPr txBox="1"/>
          <p:nvPr/>
        </p:nvSpPr>
        <p:spPr>
          <a:xfrm>
            <a:off x="310372" y="324427"/>
            <a:ext cx="103124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ontserrat" pitchFamily="2" charset="77"/>
              </a:rPr>
              <a:t>BEST FORM LENSES </a:t>
            </a:r>
          </a:p>
          <a:p>
            <a:r>
              <a:rPr lang="en-US" sz="2400" b="1" dirty="0">
                <a:latin typeface="Montserrat" pitchFamily="2" charset="77"/>
              </a:rPr>
              <a:t>ABBERATION COMPENSATION PLATES</a:t>
            </a:r>
          </a:p>
          <a:p>
            <a:r>
              <a:rPr lang="en-US" sz="2400" b="1" dirty="0">
                <a:latin typeface="Montserrat" pitchFamily="2" charset="77"/>
              </a:rPr>
              <a:t>ASPHERICAL LENSES</a:t>
            </a:r>
          </a:p>
          <a:p>
            <a:r>
              <a:rPr lang="en-US" sz="1600" b="1" dirty="0">
                <a:latin typeface="Montserrat" pitchFamily="2" charset="77"/>
              </a:rPr>
              <a:t>THORLABS</a:t>
            </a:r>
            <a:r>
              <a:rPr lang="en-US" sz="2400" b="1" dirty="0">
                <a:latin typeface="Montserrat" pitchFamily="2" charset="77"/>
              </a:rPr>
              <a:t> </a:t>
            </a:r>
            <a:r>
              <a:rPr lang="en-US" sz="1600" dirty="0">
                <a:latin typeface="Montserrat" pitchFamily="2" charset="77"/>
                <a:hlinkClick r:id="rId2"/>
              </a:rPr>
              <a:t>https://www.thorlabs.com/navigation.cfm?guide_id=2272</a:t>
            </a:r>
            <a:endParaRPr lang="en-US" sz="1600" dirty="0">
              <a:latin typeface="Montserrat" pitchFamily="2" charset="77"/>
            </a:endParaRPr>
          </a:p>
          <a:p>
            <a:endParaRPr lang="en-US" sz="1600" b="1" dirty="0">
              <a:latin typeface="Montserrat" pitchFamily="2" charset="77"/>
            </a:endParaRPr>
          </a:p>
          <a:p>
            <a:r>
              <a:rPr lang="en-US" sz="1600" b="1" dirty="0">
                <a:latin typeface="Montserrat" pitchFamily="2" charset="77"/>
              </a:rPr>
              <a:t>ASPHERIC LENSES </a:t>
            </a:r>
            <a:r>
              <a:rPr lang="en-US" sz="1600" dirty="0">
                <a:latin typeface="Montserrat" pitchFamily="2" charset="77"/>
                <a:hlinkClick r:id="rId3"/>
              </a:rPr>
              <a:t>https://www.thorlabs.com/newgrouppage9.cfm?objectgroup_id=10649</a:t>
            </a:r>
            <a:endParaRPr lang="en-US" sz="1600" dirty="0">
              <a:latin typeface="Montserrat" pitchFamily="2" charset="77"/>
            </a:endParaRPr>
          </a:p>
          <a:p>
            <a:endParaRPr lang="en-US" sz="1600" dirty="0">
              <a:latin typeface="Montserrat" pitchFamily="2" charset="77"/>
            </a:endParaRPr>
          </a:p>
          <a:p>
            <a:r>
              <a:rPr lang="en-US" sz="1600" b="1" dirty="0">
                <a:latin typeface="Montserrat" pitchFamily="2" charset="77"/>
              </a:rPr>
              <a:t>EDMUND </a:t>
            </a:r>
            <a:r>
              <a:rPr lang="en-US" sz="1600" dirty="0">
                <a:latin typeface="Montserrat" pitchFamily="2" charset="77"/>
                <a:hlinkClick r:id="rId4"/>
              </a:rPr>
              <a:t>https://www.edmundoptics.com/knowledge-center/application-notes/optics/an-in-depth-look-at-spherical-aberration-compensation-plates/</a:t>
            </a:r>
            <a:endParaRPr lang="en-US" sz="1600" dirty="0">
              <a:latin typeface="Montserrat" pitchFamily="2" charset="77"/>
            </a:endParaRPr>
          </a:p>
          <a:p>
            <a:endParaRPr lang="en-US" sz="1600" dirty="0">
              <a:latin typeface="Montserrat" pitchFamily="2" charset="77"/>
            </a:endParaRPr>
          </a:p>
          <a:p>
            <a:r>
              <a:rPr lang="en-US" sz="1600" b="1" dirty="0">
                <a:latin typeface="Montserrat" pitchFamily="2" charset="77"/>
              </a:rPr>
              <a:t>WIKIMAGIK </a:t>
            </a:r>
            <a:r>
              <a:rPr lang="en-US" sz="1600" dirty="0">
                <a:latin typeface="Montserrat" pitchFamily="2" charset="77"/>
                <a:hlinkClick r:id="rId5"/>
              </a:rPr>
              <a:t>https://en.wikipedia.org/wiki/Spherical_aberration</a:t>
            </a:r>
            <a:endParaRPr lang="en-US" sz="1600" dirty="0">
              <a:latin typeface="Montserrat" pitchFamily="2" charset="77"/>
            </a:endParaRPr>
          </a:p>
          <a:p>
            <a:endParaRPr lang="en-US" sz="1600" dirty="0">
              <a:latin typeface="Montserrat" pitchFamily="2" charset="77"/>
            </a:endParaRPr>
          </a:p>
          <a:p>
            <a:endParaRPr lang="en-US" sz="1600" b="1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680639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4938D2-F88E-8A46-8B34-7D1BA5BBD90A}"/>
              </a:ext>
            </a:extLst>
          </p:cNvPr>
          <p:cNvSpPr txBox="1"/>
          <p:nvPr/>
        </p:nvSpPr>
        <p:spPr>
          <a:xfrm>
            <a:off x="224569" y="5850953"/>
            <a:ext cx="3233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Montserrat" pitchFamily="2" charset="77"/>
              </a:rPr>
              <a:t>CONSTRUCTION</a:t>
            </a:r>
            <a:endParaRPr lang="en-US" sz="2800" dirty="0">
              <a:latin typeface="Montserrat" pitchFamily="2" charset="77"/>
            </a:endParaRPr>
          </a:p>
          <a:p>
            <a:r>
              <a:rPr lang="en-US" sz="1600" dirty="0">
                <a:latin typeface="Montserrat" pitchFamily="2" charset="77"/>
              </a:rPr>
              <a:t>OF LENS PROBLEM</a:t>
            </a:r>
            <a:endParaRPr lang="en-US" sz="1400" b="1" dirty="0">
              <a:latin typeface="Montserrat" pitchFamily="2" charset="77"/>
            </a:endParaRP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54D5A313-BFEE-1D40-9A77-75DF4868E6C5}"/>
              </a:ext>
            </a:extLst>
          </p:cNvPr>
          <p:cNvSpPr/>
          <p:nvPr/>
        </p:nvSpPr>
        <p:spPr>
          <a:xfrm>
            <a:off x="4370875" y="1426028"/>
            <a:ext cx="3298372" cy="3298372"/>
          </a:xfrm>
          <a:custGeom>
            <a:avLst/>
            <a:gdLst>
              <a:gd name="connsiteX0" fmla="*/ 1649186 w 3298372"/>
              <a:gd name="connsiteY0" fmla="*/ 0 h 3298372"/>
              <a:gd name="connsiteX1" fmla="*/ 3298310 w 3298372"/>
              <a:gd name="connsiteY1" fmla="*/ 1634895 h 3298372"/>
              <a:gd name="connsiteX2" fmla="*/ 1677768 w 3298372"/>
              <a:gd name="connsiteY2" fmla="*/ 3298125 h 3298372"/>
              <a:gd name="connsiteX3" fmla="*/ 1667669 w 3298372"/>
              <a:gd name="connsiteY3" fmla="*/ 2715500 h 3298372"/>
              <a:gd name="connsiteX4" fmla="*/ 1658142 w 3298372"/>
              <a:gd name="connsiteY4" fmla="*/ 2165854 h 3298372"/>
              <a:gd name="connsiteX5" fmla="*/ 1649186 w 3298372"/>
              <a:gd name="connsiteY5" fmla="*/ 1649186 h 3298372"/>
              <a:gd name="connsiteX6" fmla="*/ 1649186 w 3298372"/>
              <a:gd name="connsiteY6" fmla="*/ 1132441 h 3298372"/>
              <a:gd name="connsiteX7" fmla="*/ 1649186 w 3298372"/>
              <a:gd name="connsiteY7" fmla="*/ 615696 h 3298372"/>
              <a:gd name="connsiteX8" fmla="*/ 1649186 w 3298372"/>
              <a:gd name="connsiteY8" fmla="*/ 0 h 3298372"/>
              <a:gd name="connsiteX0" fmla="*/ 1649186 w 3298372"/>
              <a:gd name="connsiteY0" fmla="*/ 0 h 3298372"/>
              <a:gd name="connsiteX1" fmla="*/ 3298310 w 3298372"/>
              <a:gd name="connsiteY1" fmla="*/ 1634895 h 3298372"/>
              <a:gd name="connsiteX2" fmla="*/ 1677768 w 3298372"/>
              <a:gd name="connsiteY2" fmla="*/ 3298125 h 329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98372" h="3298372" stroke="0" extrusionOk="0">
                <a:moveTo>
                  <a:pt x="1649186" y="0"/>
                </a:moveTo>
                <a:cubicBezTo>
                  <a:pt x="2354676" y="-123213"/>
                  <a:pt x="3172544" y="773943"/>
                  <a:pt x="3298310" y="1634895"/>
                </a:cubicBezTo>
                <a:cubicBezTo>
                  <a:pt x="3373950" y="2554377"/>
                  <a:pt x="2443918" y="3286854"/>
                  <a:pt x="1677768" y="3298125"/>
                </a:cubicBezTo>
                <a:cubicBezTo>
                  <a:pt x="1612541" y="3145292"/>
                  <a:pt x="1714144" y="2943740"/>
                  <a:pt x="1667669" y="2715500"/>
                </a:cubicBezTo>
                <a:cubicBezTo>
                  <a:pt x="1621194" y="2487260"/>
                  <a:pt x="1664438" y="2307176"/>
                  <a:pt x="1658142" y="2165854"/>
                </a:cubicBezTo>
                <a:cubicBezTo>
                  <a:pt x="1651846" y="2024532"/>
                  <a:pt x="1681645" y="1776145"/>
                  <a:pt x="1649186" y="1649186"/>
                </a:cubicBezTo>
                <a:cubicBezTo>
                  <a:pt x="1590625" y="1413093"/>
                  <a:pt x="1654096" y="1370975"/>
                  <a:pt x="1649186" y="1132441"/>
                </a:cubicBezTo>
                <a:cubicBezTo>
                  <a:pt x="1644276" y="893907"/>
                  <a:pt x="1707367" y="801718"/>
                  <a:pt x="1649186" y="615696"/>
                </a:cubicBezTo>
                <a:cubicBezTo>
                  <a:pt x="1591005" y="429675"/>
                  <a:pt x="1673232" y="241214"/>
                  <a:pt x="1649186" y="0"/>
                </a:cubicBezTo>
                <a:close/>
              </a:path>
              <a:path w="3298372" h="3298372" fill="none" extrusionOk="0">
                <a:moveTo>
                  <a:pt x="1649186" y="0"/>
                </a:moveTo>
                <a:cubicBezTo>
                  <a:pt x="2789853" y="56604"/>
                  <a:pt x="3222910" y="718758"/>
                  <a:pt x="3298310" y="1634895"/>
                </a:cubicBezTo>
                <a:cubicBezTo>
                  <a:pt x="3350251" y="2576167"/>
                  <a:pt x="2661094" y="3398871"/>
                  <a:pt x="1677768" y="3298125"/>
                </a:cubicBezTo>
              </a:path>
            </a:pathLst>
          </a:custGeom>
          <a:ln w="38100"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>
                      <a:gd name="adj1" fmla="val 16200000"/>
                      <a:gd name="adj2" fmla="val 534041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9A0326CC-E597-5C49-BEAD-5E6577AE268F}"/>
              </a:ext>
            </a:extLst>
          </p:cNvPr>
          <p:cNvSpPr/>
          <p:nvPr/>
        </p:nvSpPr>
        <p:spPr>
          <a:xfrm flipH="1">
            <a:off x="4479211" y="1426028"/>
            <a:ext cx="3233578" cy="3298372"/>
          </a:xfrm>
          <a:custGeom>
            <a:avLst/>
            <a:gdLst>
              <a:gd name="connsiteX0" fmla="*/ 1616789 w 3233578"/>
              <a:gd name="connsiteY0" fmla="*/ 0 h 3298372"/>
              <a:gd name="connsiteX1" fmla="*/ 3024461 w 3233578"/>
              <a:gd name="connsiteY1" fmla="*/ 837972 h 3298372"/>
              <a:gd name="connsiteX2" fmla="*/ 3022561 w 3233578"/>
              <a:gd name="connsiteY2" fmla="*/ 2463820 h 3298372"/>
              <a:gd name="connsiteX3" fmla="*/ 1612818 w 3233578"/>
              <a:gd name="connsiteY3" fmla="*/ 3298367 h 3298372"/>
              <a:gd name="connsiteX4" fmla="*/ 1616789 w 3233578"/>
              <a:gd name="connsiteY4" fmla="*/ 1649186 h 3298372"/>
              <a:gd name="connsiteX5" fmla="*/ 1616789 w 3233578"/>
              <a:gd name="connsiteY5" fmla="*/ 1132441 h 3298372"/>
              <a:gd name="connsiteX6" fmla="*/ 1616789 w 3233578"/>
              <a:gd name="connsiteY6" fmla="*/ 549729 h 3298372"/>
              <a:gd name="connsiteX7" fmla="*/ 1616789 w 3233578"/>
              <a:gd name="connsiteY7" fmla="*/ 0 h 3298372"/>
              <a:gd name="connsiteX0" fmla="*/ 1616789 w 3233578"/>
              <a:gd name="connsiteY0" fmla="*/ 0 h 3298372"/>
              <a:gd name="connsiteX1" fmla="*/ 3024461 w 3233578"/>
              <a:gd name="connsiteY1" fmla="*/ 837972 h 3298372"/>
              <a:gd name="connsiteX2" fmla="*/ 3022561 w 3233578"/>
              <a:gd name="connsiteY2" fmla="*/ 2463820 h 3298372"/>
              <a:gd name="connsiteX3" fmla="*/ 1612818 w 3233578"/>
              <a:gd name="connsiteY3" fmla="*/ 3298367 h 329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3578" h="3298372" stroke="0" extrusionOk="0">
                <a:moveTo>
                  <a:pt x="1616789" y="0"/>
                </a:moveTo>
                <a:cubicBezTo>
                  <a:pt x="2087341" y="-69375"/>
                  <a:pt x="2696005" y="335828"/>
                  <a:pt x="3024461" y="837972"/>
                </a:cubicBezTo>
                <a:cubicBezTo>
                  <a:pt x="3397857" y="1362377"/>
                  <a:pt x="3218987" y="1962544"/>
                  <a:pt x="3022561" y="2463820"/>
                </a:cubicBezTo>
                <a:cubicBezTo>
                  <a:pt x="2686381" y="3027984"/>
                  <a:pt x="2180419" y="3385293"/>
                  <a:pt x="1612818" y="3298367"/>
                </a:cubicBezTo>
                <a:cubicBezTo>
                  <a:pt x="1524128" y="2699391"/>
                  <a:pt x="1731303" y="2254261"/>
                  <a:pt x="1616789" y="1649186"/>
                </a:cubicBezTo>
                <a:cubicBezTo>
                  <a:pt x="1588983" y="1413659"/>
                  <a:pt x="1673252" y="1318281"/>
                  <a:pt x="1616789" y="1132441"/>
                </a:cubicBezTo>
                <a:cubicBezTo>
                  <a:pt x="1560326" y="946602"/>
                  <a:pt x="1649032" y="756796"/>
                  <a:pt x="1616789" y="549729"/>
                </a:cubicBezTo>
                <a:cubicBezTo>
                  <a:pt x="1584546" y="342662"/>
                  <a:pt x="1634881" y="268486"/>
                  <a:pt x="1616789" y="0"/>
                </a:cubicBezTo>
                <a:close/>
              </a:path>
              <a:path w="3233578" h="3298372" fill="none" extrusionOk="0">
                <a:moveTo>
                  <a:pt x="1616789" y="0"/>
                </a:moveTo>
                <a:cubicBezTo>
                  <a:pt x="2283487" y="-82685"/>
                  <a:pt x="2825075" y="263833"/>
                  <a:pt x="3024461" y="837972"/>
                </a:cubicBezTo>
                <a:cubicBezTo>
                  <a:pt x="3158973" y="1305512"/>
                  <a:pt x="3403701" y="1835150"/>
                  <a:pt x="3022561" y="2463820"/>
                </a:cubicBezTo>
                <a:cubicBezTo>
                  <a:pt x="2716792" y="2974079"/>
                  <a:pt x="2182291" y="3265939"/>
                  <a:pt x="1612818" y="3298367"/>
                </a:cubicBezTo>
              </a:path>
              <a:path w="3233578" h="3298372" fill="none" stroke="0" extrusionOk="0">
                <a:moveTo>
                  <a:pt x="1616789" y="0"/>
                </a:moveTo>
                <a:cubicBezTo>
                  <a:pt x="2176398" y="38732"/>
                  <a:pt x="2666838" y="238022"/>
                  <a:pt x="3024461" y="837972"/>
                </a:cubicBezTo>
                <a:cubicBezTo>
                  <a:pt x="3323230" y="1475963"/>
                  <a:pt x="3217336" y="1954952"/>
                  <a:pt x="3022561" y="2463820"/>
                </a:cubicBezTo>
                <a:cubicBezTo>
                  <a:pt x="2752817" y="2930850"/>
                  <a:pt x="2202254" y="3319625"/>
                  <a:pt x="1612818" y="3298367"/>
                </a:cubicBezTo>
              </a:path>
            </a:pathLst>
          </a:custGeom>
          <a:ln w="38100"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>
                      <a:gd name="adj1" fmla="val 16200000"/>
                      <a:gd name="adj2" fmla="val 540827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y 5">
            <a:extLst>
              <a:ext uri="{FF2B5EF4-FFF2-40B4-BE49-F238E27FC236}">
                <a16:creationId xmlns:a16="http://schemas.microsoft.com/office/drawing/2014/main" id="{C14C6C62-E293-EF49-B172-8588899E96D2}"/>
              </a:ext>
            </a:extLst>
          </p:cNvPr>
          <p:cNvSpPr/>
          <p:nvPr/>
        </p:nvSpPr>
        <p:spPr>
          <a:xfrm>
            <a:off x="5737032" y="1142999"/>
            <a:ext cx="566057" cy="566057"/>
          </a:xfrm>
          <a:custGeom>
            <a:avLst/>
            <a:gdLst>
              <a:gd name="connsiteX0" fmla="*/ 126316 w 566057"/>
              <a:gd name="connsiteY0" fmla="*/ 145589 h 566057"/>
              <a:gd name="connsiteX1" fmla="*/ 145589 w 566057"/>
              <a:gd name="connsiteY1" fmla="*/ 126316 h 566057"/>
              <a:gd name="connsiteX2" fmla="*/ 283029 w 566057"/>
              <a:gd name="connsiteY2" fmla="*/ 263756 h 566057"/>
              <a:gd name="connsiteX3" fmla="*/ 420468 w 566057"/>
              <a:gd name="connsiteY3" fmla="*/ 126316 h 566057"/>
              <a:gd name="connsiteX4" fmla="*/ 439741 w 566057"/>
              <a:gd name="connsiteY4" fmla="*/ 145589 h 566057"/>
              <a:gd name="connsiteX5" fmla="*/ 302301 w 566057"/>
              <a:gd name="connsiteY5" fmla="*/ 283029 h 566057"/>
              <a:gd name="connsiteX6" fmla="*/ 439741 w 566057"/>
              <a:gd name="connsiteY6" fmla="*/ 420468 h 566057"/>
              <a:gd name="connsiteX7" fmla="*/ 420468 w 566057"/>
              <a:gd name="connsiteY7" fmla="*/ 439741 h 566057"/>
              <a:gd name="connsiteX8" fmla="*/ 283029 w 566057"/>
              <a:gd name="connsiteY8" fmla="*/ 302301 h 566057"/>
              <a:gd name="connsiteX9" fmla="*/ 145589 w 566057"/>
              <a:gd name="connsiteY9" fmla="*/ 439741 h 566057"/>
              <a:gd name="connsiteX10" fmla="*/ 126316 w 566057"/>
              <a:gd name="connsiteY10" fmla="*/ 420468 h 566057"/>
              <a:gd name="connsiteX11" fmla="*/ 263756 w 566057"/>
              <a:gd name="connsiteY11" fmla="*/ 283029 h 566057"/>
              <a:gd name="connsiteX12" fmla="*/ 126316 w 566057"/>
              <a:gd name="connsiteY12" fmla="*/ 145589 h 56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66057" h="566057" extrusionOk="0">
                <a:moveTo>
                  <a:pt x="126316" y="145589"/>
                </a:moveTo>
                <a:cubicBezTo>
                  <a:pt x="134307" y="136293"/>
                  <a:pt x="141369" y="132616"/>
                  <a:pt x="145589" y="126316"/>
                </a:cubicBezTo>
                <a:cubicBezTo>
                  <a:pt x="186463" y="166862"/>
                  <a:pt x="236386" y="237826"/>
                  <a:pt x="283029" y="263756"/>
                </a:cubicBezTo>
                <a:cubicBezTo>
                  <a:pt x="320044" y="225314"/>
                  <a:pt x="359088" y="199527"/>
                  <a:pt x="420468" y="126316"/>
                </a:cubicBezTo>
                <a:cubicBezTo>
                  <a:pt x="428894" y="130878"/>
                  <a:pt x="430458" y="140737"/>
                  <a:pt x="439741" y="145589"/>
                </a:cubicBezTo>
                <a:cubicBezTo>
                  <a:pt x="402559" y="185350"/>
                  <a:pt x="354534" y="216182"/>
                  <a:pt x="302301" y="283029"/>
                </a:cubicBezTo>
                <a:cubicBezTo>
                  <a:pt x="372389" y="341640"/>
                  <a:pt x="383847" y="382633"/>
                  <a:pt x="439741" y="420468"/>
                </a:cubicBezTo>
                <a:cubicBezTo>
                  <a:pt x="437228" y="427401"/>
                  <a:pt x="424306" y="434677"/>
                  <a:pt x="420468" y="439741"/>
                </a:cubicBezTo>
                <a:cubicBezTo>
                  <a:pt x="378996" y="401228"/>
                  <a:pt x="344153" y="332257"/>
                  <a:pt x="283029" y="302301"/>
                </a:cubicBezTo>
                <a:cubicBezTo>
                  <a:pt x="248127" y="369908"/>
                  <a:pt x="206673" y="367593"/>
                  <a:pt x="145589" y="439741"/>
                </a:cubicBezTo>
                <a:cubicBezTo>
                  <a:pt x="135004" y="431221"/>
                  <a:pt x="134346" y="427785"/>
                  <a:pt x="126316" y="420468"/>
                </a:cubicBezTo>
                <a:cubicBezTo>
                  <a:pt x="151486" y="370765"/>
                  <a:pt x="227254" y="323445"/>
                  <a:pt x="263756" y="283029"/>
                </a:cubicBezTo>
                <a:cubicBezTo>
                  <a:pt x="205730" y="239913"/>
                  <a:pt x="171157" y="189846"/>
                  <a:pt x="126316" y="145589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02901994">
                  <a:prstGeom prst="mathMultiply">
                    <a:avLst>
                      <a:gd name="adj1" fmla="val 481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>
            <a:extLst>
              <a:ext uri="{FF2B5EF4-FFF2-40B4-BE49-F238E27FC236}">
                <a16:creationId xmlns:a16="http://schemas.microsoft.com/office/drawing/2014/main" id="{71F43E54-F49C-A441-9374-B5B16290DA6E}"/>
              </a:ext>
            </a:extLst>
          </p:cNvPr>
          <p:cNvSpPr/>
          <p:nvPr/>
        </p:nvSpPr>
        <p:spPr>
          <a:xfrm>
            <a:off x="5812971" y="4441372"/>
            <a:ext cx="566057" cy="566057"/>
          </a:xfrm>
          <a:custGeom>
            <a:avLst/>
            <a:gdLst>
              <a:gd name="connsiteX0" fmla="*/ 126316 w 566057"/>
              <a:gd name="connsiteY0" fmla="*/ 145589 h 566057"/>
              <a:gd name="connsiteX1" fmla="*/ 145589 w 566057"/>
              <a:gd name="connsiteY1" fmla="*/ 126316 h 566057"/>
              <a:gd name="connsiteX2" fmla="*/ 283029 w 566057"/>
              <a:gd name="connsiteY2" fmla="*/ 263756 h 566057"/>
              <a:gd name="connsiteX3" fmla="*/ 420468 w 566057"/>
              <a:gd name="connsiteY3" fmla="*/ 126316 h 566057"/>
              <a:gd name="connsiteX4" fmla="*/ 439741 w 566057"/>
              <a:gd name="connsiteY4" fmla="*/ 145589 h 566057"/>
              <a:gd name="connsiteX5" fmla="*/ 302301 w 566057"/>
              <a:gd name="connsiteY5" fmla="*/ 283029 h 566057"/>
              <a:gd name="connsiteX6" fmla="*/ 439741 w 566057"/>
              <a:gd name="connsiteY6" fmla="*/ 420468 h 566057"/>
              <a:gd name="connsiteX7" fmla="*/ 420468 w 566057"/>
              <a:gd name="connsiteY7" fmla="*/ 439741 h 566057"/>
              <a:gd name="connsiteX8" fmla="*/ 283029 w 566057"/>
              <a:gd name="connsiteY8" fmla="*/ 302301 h 566057"/>
              <a:gd name="connsiteX9" fmla="*/ 145589 w 566057"/>
              <a:gd name="connsiteY9" fmla="*/ 439741 h 566057"/>
              <a:gd name="connsiteX10" fmla="*/ 126316 w 566057"/>
              <a:gd name="connsiteY10" fmla="*/ 420468 h 566057"/>
              <a:gd name="connsiteX11" fmla="*/ 263756 w 566057"/>
              <a:gd name="connsiteY11" fmla="*/ 283029 h 566057"/>
              <a:gd name="connsiteX12" fmla="*/ 126316 w 566057"/>
              <a:gd name="connsiteY12" fmla="*/ 145589 h 56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66057" h="566057" extrusionOk="0">
                <a:moveTo>
                  <a:pt x="126316" y="145589"/>
                </a:moveTo>
                <a:cubicBezTo>
                  <a:pt x="134307" y="136293"/>
                  <a:pt x="141369" y="132616"/>
                  <a:pt x="145589" y="126316"/>
                </a:cubicBezTo>
                <a:cubicBezTo>
                  <a:pt x="186463" y="166862"/>
                  <a:pt x="236386" y="237826"/>
                  <a:pt x="283029" y="263756"/>
                </a:cubicBezTo>
                <a:cubicBezTo>
                  <a:pt x="320044" y="225314"/>
                  <a:pt x="359088" y="199527"/>
                  <a:pt x="420468" y="126316"/>
                </a:cubicBezTo>
                <a:cubicBezTo>
                  <a:pt x="428894" y="130878"/>
                  <a:pt x="430458" y="140737"/>
                  <a:pt x="439741" y="145589"/>
                </a:cubicBezTo>
                <a:cubicBezTo>
                  <a:pt x="402559" y="185350"/>
                  <a:pt x="354534" y="216182"/>
                  <a:pt x="302301" y="283029"/>
                </a:cubicBezTo>
                <a:cubicBezTo>
                  <a:pt x="372389" y="341640"/>
                  <a:pt x="383847" y="382633"/>
                  <a:pt x="439741" y="420468"/>
                </a:cubicBezTo>
                <a:cubicBezTo>
                  <a:pt x="437228" y="427401"/>
                  <a:pt x="424306" y="434677"/>
                  <a:pt x="420468" y="439741"/>
                </a:cubicBezTo>
                <a:cubicBezTo>
                  <a:pt x="378996" y="401228"/>
                  <a:pt x="344153" y="332257"/>
                  <a:pt x="283029" y="302301"/>
                </a:cubicBezTo>
                <a:cubicBezTo>
                  <a:pt x="248127" y="369908"/>
                  <a:pt x="206673" y="367593"/>
                  <a:pt x="145589" y="439741"/>
                </a:cubicBezTo>
                <a:cubicBezTo>
                  <a:pt x="135004" y="431221"/>
                  <a:pt x="134346" y="427785"/>
                  <a:pt x="126316" y="420468"/>
                </a:cubicBezTo>
                <a:cubicBezTo>
                  <a:pt x="151486" y="370765"/>
                  <a:pt x="227254" y="323445"/>
                  <a:pt x="263756" y="283029"/>
                </a:cubicBezTo>
                <a:cubicBezTo>
                  <a:pt x="205730" y="239913"/>
                  <a:pt x="171157" y="189846"/>
                  <a:pt x="126316" y="145589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02901994">
                  <a:prstGeom prst="mathMultiply">
                    <a:avLst>
                      <a:gd name="adj1" fmla="val 481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>
            <a:extLst>
              <a:ext uri="{FF2B5EF4-FFF2-40B4-BE49-F238E27FC236}">
                <a16:creationId xmlns:a16="http://schemas.microsoft.com/office/drawing/2014/main" id="{1986933D-A5E9-2344-A0F7-DD357303DA9C}"/>
              </a:ext>
            </a:extLst>
          </p:cNvPr>
          <p:cNvSpPr/>
          <p:nvPr/>
        </p:nvSpPr>
        <p:spPr>
          <a:xfrm>
            <a:off x="4196182" y="2792185"/>
            <a:ext cx="566057" cy="566057"/>
          </a:xfrm>
          <a:custGeom>
            <a:avLst/>
            <a:gdLst>
              <a:gd name="connsiteX0" fmla="*/ 126316 w 566057"/>
              <a:gd name="connsiteY0" fmla="*/ 145589 h 566057"/>
              <a:gd name="connsiteX1" fmla="*/ 145589 w 566057"/>
              <a:gd name="connsiteY1" fmla="*/ 126316 h 566057"/>
              <a:gd name="connsiteX2" fmla="*/ 283029 w 566057"/>
              <a:gd name="connsiteY2" fmla="*/ 263756 h 566057"/>
              <a:gd name="connsiteX3" fmla="*/ 420468 w 566057"/>
              <a:gd name="connsiteY3" fmla="*/ 126316 h 566057"/>
              <a:gd name="connsiteX4" fmla="*/ 439741 w 566057"/>
              <a:gd name="connsiteY4" fmla="*/ 145589 h 566057"/>
              <a:gd name="connsiteX5" fmla="*/ 302301 w 566057"/>
              <a:gd name="connsiteY5" fmla="*/ 283029 h 566057"/>
              <a:gd name="connsiteX6" fmla="*/ 439741 w 566057"/>
              <a:gd name="connsiteY6" fmla="*/ 420468 h 566057"/>
              <a:gd name="connsiteX7" fmla="*/ 420468 w 566057"/>
              <a:gd name="connsiteY7" fmla="*/ 439741 h 566057"/>
              <a:gd name="connsiteX8" fmla="*/ 283029 w 566057"/>
              <a:gd name="connsiteY8" fmla="*/ 302301 h 566057"/>
              <a:gd name="connsiteX9" fmla="*/ 145589 w 566057"/>
              <a:gd name="connsiteY9" fmla="*/ 439741 h 566057"/>
              <a:gd name="connsiteX10" fmla="*/ 126316 w 566057"/>
              <a:gd name="connsiteY10" fmla="*/ 420468 h 566057"/>
              <a:gd name="connsiteX11" fmla="*/ 263756 w 566057"/>
              <a:gd name="connsiteY11" fmla="*/ 283029 h 566057"/>
              <a:gd name="connsiteX12" fmla="*/ 126316 w 566057"/>
              <a:gd name="connsiteY12" fmla="*/ 145589 h 56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66057" h="566057" extrusionOk="0">
                <a:moveTo>
                  <a:pt x="126316" y="145589"/>
                </a:moveTo>
                <a:cubicBezTo>
                  <a:pt x="134307" y="136293"/>
                  <a:pt x="141369" y="132616"/>
                  <a:pt x="145589" y="126316"/>
                </a:cubicBezTo>
                <a:cubicBezTo>
                  <a:pt x="186463" y="166862"/>
                  <a:pt x="236386" y="237826"/>
                  <a:pt x="283029" y="263756"/>
                </a:cubicBezTo>
                <a:cubicBezTo>
                  <a:pt x="320044" y="225314"/>
                  <a:pt x="359088" y="199527"/>
                  <a:pt x="420468" y="126316"/>
                </a:cubicBezTo>
                <a:cubicBezTo>
                  <a:pt x="428894" y="130878"/>
                  <a:pt x="430458" y="140737"/>
                  <a:pt x="439741" y="145589"/>
                </a:cubicBezTo>
                <a:cubicBezTo>
                  <a:pt x="402559" y="185350"/>
                  <a:pt x="354534" y="216182"/>
                  <a:pt x="302301" y="283029"/>
                </a:cubicBezTo>
                <a:cubicBezTo>
                  <a:pt x="372389" y="341640"/>
                  <a:pt x="383847" y="382633"/>
                  <a:pt x="439741" y="420468"/>
                </a:cubicBezTo>
                <a:cubicBezTo>
                  <a:pt x="437228" y="427401"/>
                  <a:pt x="424306" y="434677"/>
                  <a:pt x="420468" y="439741"/>
                </a:cubicBezTo>
                <a:cubicBezTo>
                  <a:pt x="378996" y="401228"/>
                  <a:pt x="344153" y="332257"/>
                  <a:pt x="283029" y="302301"/>
                </a:cubicBezTo>
                <a:cubicBezTo>
                  <a:pt x="248127" y="369908"/>
                  <a:pt x="206673" y="367593"/>
                  <a:pt x="145589" y="439741"/>
                </a:cubicBezTo>
                <a:cubicBezTo>
                  <a:pt x="135004" y="431221"/>
                  <a:pt x="134346" y="427785"/>
                  <a:pt x="126316" y="420468"/>
                </a:cubicBezTo>
                <a:cubicBezTo>
                  <a:pt x="151486" y="370765"/>
                  <a:pt x="227254" y="323445"/>
                  <a:pt x="263756" y="283029"/>
                </a:cubicBezTo>
                <a:cubicBezTo>
                  <a:pt x="205730" y="239913"/>
                  <a:pt x="171157" y="189846"/>
                  <a:pt x="126316" y="145589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02901994">
                  <a:prstGeom prst="mathMultiply">
                    <a:avLst>
                      <a:gd name="adj1" fmla="val 481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y 8">
            <a:extLst>
              <a:ext uri="{FF2B5EF4-FFF2-40B4-BE49-F238E27FC236}">
                <a16:creationId xmlns:a16="http://schemas.microsoft.com/office/drawing/2014/main" id="{01D4EBB1-0192-B14A-BC92-C2AA763F84D9}"/>
              </a:ext>
            </a:extLst>
          </p:cNvPr>
          <p:cNvSpPr/>
          <p:nvPr/>
        </p:nvSpPr>
        <p:spPr>
          <a:xfrm>
            <a:off x="7386218" y="2792185"/>
            <a:ext cx="566057" cy="566057"/>
          </a:xfrm>
          <a:custGeom>
            <a:avLst/>
            <a:gdLst>
              <a:gd name="connsiteX0" fmla="*/ 126316 w 566057"/>
              <a:gd name="connsiteY0" fmla="*/ 145589 h 566057"/>
              <a:gd name="connsiteX1" fmla="*/ 145589 w 566057"/>
              <a:gd name="connsiteY1" fmla="*/ 126316 h 566057"/>
              <a:gd name="connsiteX2" fmla="*/ 283029 w 566057"/>
              <a:gd name="connsiteY2" fmla="*/ 263756 h 566057"/>
              <a:gd name="connsiteX3" fmla="*/ 420468 w 566057"/>
              <a:gd name="connsiteY3" fmla="*/ 126316 h 566057"/>
              <a:gd name="connsiteX4" fmla="*/ 439741 w 566057"/>
              <a:gd name="connsiteY4" fmla="*/ 145589 h 566057"/>
              <a:gd name="connsiteX5" fmla="*/ 302301 w 566057"/>
              <a:gd name="connsiteY5" fmla="*/ 283029 h 566057"/>
              <a:gd name="connsiteX6" fmla="*/ 439741 w 566057"/>
              <a:gd name="connsiteY6" fmla="*/ 420468 h 566057"/>
              <a:gd name="connsiteX7" fmla="*/ 420468 w 566057"/>
              <a:gd name="connsiteY7" fmla="*/ 439741 h 566057"/>
              <a:gd name="connsiteX8" fmla="*/ 283029 w 566057"/>
              <a:gd name="connsiteY8" fmla="*/ 302301 h 566057"/>
              <a:gd name="connsiteX9" fmla="*/ 145589 w 566057"/>
              <a:gd name="connsiteY9" fmla="*/ 439741 h 566057"/>
              <a:gd name="connsiteX10" fmla="*/ 126316 w 566057"/>
              <a:gd name="connsiteY10" fmla="*/ 420468 h 566057"/>
              <a:gd name="connsiteX11" fmla="*/ 263756 w 566057"/>
              <a:gd name="connsiteY11" fmla="*/ 283029 h 566057"/>
              <a:gd name="connsiteX12" fmla="*/ 126316 w 566057"/>
              <a:gd name="connsiteY12" fmla="*/ 145589 h 56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66057" h="566057" extrusionOk="0">
                <a:moveTo>
                  <a:pt x="126316" y="145589"/>
                </a:moveTo>
                <a:cubicBezTo>
                  <a:pt x="134307" y="136293"/>
                  <a:pt x="141369" y="132616"/>
                  <a:pt x="145589" y="126316"/>
                </a:cubicBezTo>
                <a:cubicBezTo>
                  <a:pt x="186463" y="166862"/>
                  <a:pt x="236386" y="237826"/>
                  <a:pt x="283029" y="263756"/>
                </a:cubicBezTo>
                <a:cubicBezTo>
                  <a:pt x="320044" y="225314"/>
                  <a:pt x="359088" y="199527"/>
                  <a:pt x="420468" y="126316"/>
                </a:cubicBezTo>
                <a:cubicBezTo>
                  <a:pt x="428894" y="130878"/>
                  <a:pt x="430458" y="140737"/>
                  <a:pt x="439741" y="145589"/>
                </a:cubicBezTo>
                <a:cubicBezTo>
                  <a:pt x="402559" y="185350"/>
                  <a:pt x="354534" y="216182"/>
                  <a:pt x="302301" y="283029"/>
                </a:cubicBezTo>
                <a:cubicBezTo>
                  <a:pt x="372389" y="341640"/>
                  <a:pt x="383847" y="382633"/>
                  <a:pt x="439741" y="420468"/>
                </a:cubicBezTo>
                <a:cubicBezTo>
                  <a:pt x="437228" y="427401"/>
                  <a:pt x="424306" y="434677"/>
                  <a:pt x="420468" y="439741"/>
                </a:cubicBezTo>
                <a:cubicBezTo>
                  <a:pt x="378996" y="401228"/>
                  <a:pt x="344153" y="332257"/>
                  <a:pt x="283029" y="302301"/>
                </a:cubicBezTo>
                <a:cubicBezTo>
                  <a:pt x="248127" y="369908"/>
                  <a:pt x="206673" y="367593"/>
                  <a:pt x="145589" y="439741"/>
                </a:cubicBezTo>
                <a:cubicBezTo>
                  <a:pt x="135004" y="431221"/>
                  <a:pt x="134346" y="427785"/>
                  <a:pt x="126316" y="420468"/>
                </a:cubicBezTo>
                <a:cubicBezTo>
                  <a:pt x="151486" y="370765"/>
                  <a:pt x="227254" y="323445"/>
                  <a:pt x="263756" y="283029"/>
                </a:cubicBezTo>
                <a:cubicBezTo>
                  <a:pt x="205730" y="239913"/>
                  <a:pt x="171157" y="189846"/>
                  <a:pt x="126316" y="145589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02901994">
                  <a:prstGeom prst="mathMultiply">
                    <a:avLst>
                      <a:gd name="adj1" fmla="val 481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B96B9AAE-43E2-CA4A-91A0-4DF2D3D52DFA}"/>
              </a:ext>
            </a:extLst>
          </p:cNvPr>
          <p:cNvSpPr/>
          <p:nvPr/>
        </p:nvSpPr>
        <p:spPr>
          <a:xfrm>
            <a:off x="5943600" y="2922815"/>
            <a:ext cx="304800" cy="304800"/>
          </a:xfrm>
          <a:custGeom>
            <a:avLst/>
            <a:gdLst>
              <a:gd name="connsiteX0" fmla="*/ 0 w 304800"/>
              <a:gd name="connsiteY0" fmla="*/ 141516 h 304800"/>
              <a:gd name="connsiteX1" fmla="*/ 141516 w 304800"/>
              <a:gd name="connsiteY1" fmla="*/ 141516 h 304800"/>
              <a:gd name="connsiteX2" fmla="*/ 141516 w 304800"/>
              <a:gd name="connsiteY2" fmla="*/ 0 h 304800"/>
              <a:gd name="connsiteX3" fmla="*/ 163284 w 304800"/>
              <a:gd name="connsiteY3" fmla="*/ 0 h 304800"/>
              <a:gd name="connsiteX4" fmla="*/ 163284 w 304800"/>
              <a:gd name="connsiteY4" fmla="*/ 141516 h 304800"/>
              <a:gd name="connsiteX5" fmla="*/ 304800 w 304800"/>
              <a:gd name="connsiteY5" fmla="*/ 141516 h 304800"/>
              <a:gd name="connsiteX6" fmla="*/ 304800 w 304800"/>
              <a:gd name="connsiteY6" fmla="*/ 163284 h 304800"/>
              <a:gd name="connsiteX7" fmla="*/ 163284 w 304800"/>
              <a:gd name="connsiteY7" fmla="*/ 163284 h 304800"/>
              <a:gd name="connsiteX8" fmla="*/ 163284 w 304800"/>
              <a:gd name="connsiteY8" fmla="*/ 304800 h 304800"/>
              <a:gd name="connsiteX9" fmla="*/ 141516 w 304800"/>
              <a:gd name="connsiteY9" fmla="*/ 304800 h 304800"/>
              <a:gd name="connsiteX10" fmla="*/ 141516 w 304800"/>
              <a:gd name="connsiteY10" fmla="*/ 163284 h 304800"/>
              <a:gd name="connsiteX11" fmla="*/ 0 w 304800"/>
              <a:gd name="connsiteY11" fmla="*/ 163284 h 304800"/>
              <a:gd name="connsiteX12" fmla="*/ 0 w 304800"/>
              <a:gd name="connsiteY12" fmla="*/ 141516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4800" h="304800" extrusionOk="0">
                <a:moveTo>
                  <a:pt x="0" y="141516"/>
                </a:moveTo>
                <a:cubicBezTo>
                  <a:pt x="59745" y="129443"/>
                  <a:pt x="84144" y="145986"/>
                  <a:pt x="141516" y="141516"/>
                </a:cubicBezTo>
                <a:cubicBezTo>
                  <a:pt x="127308" y="108936"/>
                  <a:pt x="155316" y="34507"/>
                  <a:pt x="141516" y="0"/>
                </a:cubicBezTo>
                <a:cubicBezTo>
                  <a:pt x="147507" y="-1950"/>
                  <a:pt x="155623" y="1610"/>
                  <a:pt x="163284" y="0"/>
                </a:cubicBezTo>
                <a:cubicBezTo>
                  <a:pt x="180237" y="32128"/>
                  <a:pt x="148759" y="77910"/>
                  <a:pt x="163284" y="141516"/>
                </a:cubicBezTo>
                <a:cubicBezTo>
                  <a:pt x="203225" y="125525"/>
                  <a:pt x="240448" y="151272"/>
                  <a:pt x="304800" y="141516"/>
                </a:cubicBezTo>
                <a:cubicBezTo>
                  <a:pt x="304941" y="150597"/>
                  <a:pt x="302503" y="158865"/>
                  <a:pt x="304800" y="163284"/>
                </a:cubicBezTo>
                <a:cubicBezTo>
                  <a:pt x="248668" y="167214"/>
                  <a:pt x="201197" y="161356"/>
                  <a:pt x="163284" y="163284"/>
                </a:cubicBezTo>
                <a:cubicBezTo>
                  <a:pt x="173032" y="197691"/>
                  <a:pt x="160212" y="273820"/>
                  <a:pt x="163284" y="304800"/>
                </a:cubicBezTo>
                <a:cubicBezTo>
                  <a:pt x="156241" y="305101"/>
                  <a:pt x="148405" y="304479"/>
                  <a:pt x="141516" y="304800"/>
                </a:cubicBezTo>
                <a:cubicBezTo>
                  <a:pt x="131368" y="234295"/>
                  <a:pt x="148351" y="213696"/>
                  <a:pt x="141516" y="163284"/>
                </a:cubicBezTo>
                <a:cubicBezTo>
                  <a:pt x="89853" y="167254"/>
                  <a:pt x="66143" y="162490"/>
                  <a:pt x="0" y="163284"/>
                </a:cubicBezTo>
                <a:cubicBezTo>
                  <a:pt x="-1497" y="158906"/>
                  <a:pt x="1303" y="148209"/>
                  <a:pt x="0" y="14151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3214573574">
                  <a:prstGeom prst="plus">
                    <a:avLst>
                      <a:gd name="adj" fmla="val 4642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0640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4938D2-F88E-8A46-8B34-7D1BA5BBD90A}"/>
              </a:ext>
            </a:extLst>
          </p:cNvPr>
          <p:cNvSpPr txBox="1"/>
          <p:nvPr/>
        </p:nvSpPr>
        <p:spPr>
          <a:xfrm>
            <a:off x="224569" y="5850953"/>
            <a:ext cx="3233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Montserrat" pitchFamily="2" charset="77"/>
              </a:rPr>
              <a:t>CONSTRUCTION</a:t>
            </a:r>
            <a:endParaRPr lang="en-US" sz="2800" dirty="0">
              <a:latin typeface="Montserrat" pitchFamily="2" charset="77"/>
            </a:endParaRPr>
          </a:p>
          <a:p>
            <a:r>
              <a:rPr lang="en-US" sz="1600" dirty="0">
                <a:latin typeface="Montserrat" pitchFamily="2" charset="77"/>
              </a:rPr>
              <a:t>OF LENS PROBLEM</a:t>
            </a:r>
            <a:endParaRPr lang="en-US" sz="1400" b="1" dirty="0">
              <a:latin typeface="Montserrat" pitchFamily="2" charset="77"/>
            </a:endParaRP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54D5A313-BFEE-1D40-9A77-75DF4868E6C5}"/>
              </a:ext>
            </a:extLst>
          </p:cNvPr>
          <p:cNvSpPr/>
          <p:nvPr/>
        </p:nvSpPr>
        <p:spPr>
          <a:xfrm>
            <a:off x="4795418" y="1426028"/>
            <a:ext cx="3298372" cy="3298372"/>
          </a:xfrm>
          <a:custGeom>
            <a:avLst/>
            <a:gdLst>
              <a:gd name="connsiteX0" fmla="*/ 1649186 w 3298372"/>
              <a:gd name="connsiteY0" fmla="*/ 0 h 3298372"/>
              <a:gd name="connsiteX1" fmla="*/ 3298310 w 3298372"/>
              <a:gd name="connsiteY1" fmla="*/ 1634895 h 3298372"/>
              <a:gd name="connsiteX2" fmla="*/ 1677768 w 3298372"/>
              <a:gd name="connsiteY2" fmla="*/ 3298125 h 3298372"/>
              <a:gd name="connsiteX3" fmla="*/ 1667669 w 3298372"/>
              <a:gd name="connsiteY3" fmla="*/ 2715500 h 3298372"/>
              <a:gd name="connsiteX4" fmla="*/ 1658142 w 3298372"/>
              <a:gd name="connsiteY4" fmla="*/ 2165854 h 3298372"/>
              <a:gd name="connsiteX5" fmla="*/ 1649186 w 3298372"/>
              <a:gd name="connsiteY5" fmla="*/ 1649186 h 3298372"/>
              <a:gd name="connsiteX6" fmla="*/ 1649186 w 3298372"/>
              <a:gd name="connsiteY6" fmla="*/ 1132441 h 3298372"/>
              <a:gd name="connsiteX7" fmla="*/ 1649186 w 3298372"/>
              <a:gd name="connsiteY7" fmla="*/ 615696 h 3298372"/>
              <a:gd name="connsiteX8" fmla="*/ 1649186 w 3298372"/>
              <a:gd name="connsiteY8" fmla="*/ 0 h 3298372"/>
              <a:gd name="connsiteX0" fmla="*/ 1649186 w 3298372"/>
              <a:gd name="connsiteY0" fmla="*/ 0 h 3298372"/>
              <a:gd name="connsiteX1" fmla="*/ 3298310 w 3298372"/>
              <a:gd name="connsiteY1" fmla="*/ 1634895 h 3298372"/>
              <a:gd name="connsiteX2" fmla="*/ 1677768 w 3298372"/>
              <a:gd name="connsiteY2" fmla="*/ 3298125 h 329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98372" h="3298372" stroke="0" extrusionOk="0">
                <a:moveTo>
                  <a:pt x="1649186" y="0"/>
                </a:moveTo>
                <a:cubicBezTo>
                  <a:pt x="2354676" y="-123213"/>
                  <a:pt x="3172544" y="773943"/>
                  <a:pt x="3298310" y="1634895"/>
                </a:cubicBezTo>
                <a:cubicBezTo>
                  <a:pt x="3373950" y="2554377"/>
                  <a:pt x="2443918" y="3286854"/>
                  <a:pt x="1677768" y="3298125"/>
                </a:cubicBezTo>
                <a:cubicBezTo>
                  <a:pt x="1612541" y="3145292"/>
                  <a:pt x="1714144" y="2943740"/>
                  <a:pt x="1667669" y="2715500"/>
                </a:cubicBezTo>
                <a:cubicBezTo>
                  <a:pt x="1621194" y="2487260"/>
                  <a:pt x="1664438" y="2307176"/>
                  <a:pt x="1658142" y="2165854"/>
                </a:cubicBezTo>
                <a:cubicBezTo>
                  <a:pt x="1651846" y="2024532"/>
                  <a:pt x="1681645" y="1776145"/>
                  <a:pt x="1649186" y="1649186"/>
                </a:cubicBezTo>
                <a:cubicBezTo>
                  <a:pt x="1590625" y="1413093"/>
                  <a:pt x="1654096" y="1370975"/>
                  <a:pt x="1649186" y="1132441"/>
                </a:cubicBezTo>
                <a:cubicBezTo>
                  <a:pt x="1644276" y="893907"/>
                  <a:pt x="1707367" y="801718"/>
                  <a:pt x="1649186" y="615696"/>
                </a:cubicBezTo>
                <a:cubicBezTo>
                  <a:pt x="1591005" y="429675"/>
                  <a:pt x="1673232" y="241214"/>
                  <a:pt x="1649186" y="0"/>
                </a:cubicBezTo>
                <a:close/>
              </a:path>
              <a:path w="3298372" h="3298372" fill="none" extrusionOk="0">
                <a:moveTo>
                  <a:pt x="1649186" y="0"/>
                </a:moveTo>
                <a:cubicBezTo>
                  <a:pt x="2789853" y="56604"/>
                  <a:pt x="3222910" y="718758"/>
                  <a:pt x="3298310" y="1634895"/>
                </a:cubicBezTo>
                <a:cubicBezTo>
                  <a:pt x="3350251" y="2576167"/>
                  <a:pt x="2661094" y="3398871"/>
                  <a:pt x="1677768" y="3298125"/>
                </a:cubicBezTo>
              </a:path>
            </a:pathLst>
          </a:custGeom>
          <a:ln w="38100"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>
                      <a:gd name="adj1" fmla="val 16200000"/>
                      <a:gd name="adj2" fmla="val 534041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9A0326CC-E597-5C49-BEAD-5E6577AE268F}"/>
              </a:ext>
            </a:extLst>
          </p:cNvPr>
          <p:cNvSpPr/>
          <p:nvPr/>
        </p:nvSpPr>
        <p:spPr>
          <a:xfrm flipH="1">
            <a:off x="4076440" y="1426028"/>
            <a:ext cx="3233578" cy="3298372"/>
          </a:xfrm>
          <a:custGeom>
            <a:avLst/>
            <a:gdLst>
              <a:gd name="connsiteX0" fmla="*/ 1616789 w 3233578"/>
              <a:gd name="connsiteY0" fmla="*/ 0 h 3298372"/>
              <a:gd name="connsiteX1" fmla="*/ 3024461 w 3233578"/>
              <a:gd name="connsiteY1" fmla="*/ 837972 h 3298372"/>
              <a:gd name="connsiteX2" fmla="*/ 3022561 w 3233578"/>
              <a:gd name="connsiteY2" fmla="*/ 2463820 h 3298372"/>
              <a:gd name="connsiteX3" fmla="*/ 1612818 w 3233578"/>
              <a:gd name="connsiteY3" fmla="*/ 3298367 h 3298372"/>
              <a:gd name="connsiteX4" fmla="*/ 1616789 w 3233578"/>
              <a:gd name="connsiteY4" fmla="*/ 1649186 h 3298372"/>
              <a:gd name="connsiteX5" fmla="*/ 1616789 w 3233578"/>
              <a:gd name="connsiteY5" fmla="*/ 1132441 h 3298372"/>
              <a:gd name="connsiteX6" fmla="*/ 1616789 w 3233578"/>
              <a:gd name="connsiteY6" fmla="*/ 549729 h 3298372"/>
              <a:gd name="connsiteX7" fmla="*/ 1616789 w 3233578"/>
              <a:gd name="connsiteY7" fmla="*/ 0 h 3298372"/>
              <a:gd name="connsiteX0" fmla="*/ 1616789 w 3233578"/>
              <a:gd name="connsiteY0" fmla="*/ 0 h 3298372"/>
              <a:gd name="connsiteX1" fmla="*/ 3024461 w 3233578"/>
              <a:gd name="connsiteY1" fmla="*/ 837972 h 3298372"/>
              <a:gd name="connsiteX2" fmla="*/ 3022561 w 3233578"/>
              <a:gd name="connsiteY2" fmla="*/ 2463820 h 3298372"/>
              <a:gd name="connsiteX3" fmla="*/ 1612818 w 3233578"/>
              <a:gd name="connsiteY3" fmla="*/ 3298367 h 329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3578" h="3298372" stroke="0" extrusionOk="0">
                <a:moveTo>
                  <a:pt x="1616789" y="0"/>
                </a:moveTo>
                <a:cubicBezTo>
                  <a:pt x="2087341" y="-69375"/>
                  <a:pt x="2696005" y="335828"/>
                  <a:pt x="3024461" y="837972"/>
                </a:cubicBezTo>
                <a:cubicBezTo>
                  <a:pt x="3397857" y="1362377"/>
                  <a:pt x="3218987" y="1962544"/>
                  <a:pt x="3022561" y="2463820"/>
                </a:cubicBezTo>
                <a:cubicBezTo>
                  <a:pt x="2686381" y="3027984"/>
                  <a:pt x="2180419" y="3385293"/>
                  <a:pt x="1612818" y="3298367"/>
                </a:cubicBezTo>
                <a:cubicBezTo>
                  <a:pt x="1524128" y="2699391"/>
                  <a:pt x="1731303" y="2254261"/>
                  <a:pt x="1616789" y="1649186"/>
                </a:cubicBezTo>
                <a:cubicBezTo>
                  <a:pt x="1588983" y="1413659"/>
                  <a:pt x="1673252" y="1318281"/>
                  <a:pt x="1616789" y="1132441"/>
                </a:cubicBezTo>
                <a:cubicBezTo>
                  <a:pt x="1560326" y="946602"/>
                  <a:pt x="1649032" y="756796"/>
                  <a:pt x="1616789" y="549729"/>
                </a:cubicBezTo>
                <a:cubicBezTo>
                  <a:pt x="1584546" y="342662"/>
                  <a:pt x="1634881" y="268486"/>
                  <a:pt x="1616789" y="0"/>
                </a:cubicBezTo>
                <a:close/>
              </a:path>
              <a:path w="3233578" h="3298372" fill="none" extrusionOk="0">
                <a:moveTo>
                  <a:pt x="1616789" y="0"/>
                </a:moveTo>
                <a:cubicBezTo>
                  <a:pt x="2283487" y="-82685"/>
                  <a:pt x="2825075" y="263833"/>
                  <a:pt x="3024461" y="837972"/>
                </a:cubicBezTo>
                <a:cubicBezTo>
                  <a:pt x="3158973" y="1305512"/>
                  <a:pt x="3403701" y="1835150"/>
                  <a:pt x="3022561" y="2463820"/>
                </a:cubicBezTo>
                <a:cubicBezTo>
                  <a:pt x="2716792" y="2974079"/>
                  <a:pt x="2182291" y="3265939"/>
                  <a:pt x="1612818" y="3298367"/>
                </a:cubicBezTo>
              </a:path>
              <a:path w="3233578" h="3298372" fill="none" stroke="0" extrusionOk="0">
                <a:moveTo>
                  <a:pt x="1616789" y="0"/>
                </a:moveTo>
                <a:cubicBezTo>
                  <a:pt x="2176398" y="38732"/>
                  <a:pt x="2666838" y="238022"/>
                  <a:pt x="3024461" y="837972"/>
                </a:cubicBezTo>
                <a:cubicBezTo>
                  <a:pt x="3323230" y="1475963"/>
                  <a:pt x="3217336" y="1954952"/>
                  <a:pt x="3022561" y="2463820"/>
                </a:cubicBezTo>
                <a:cubicBezTo>
                  <a:pt x="2752817" y="2930850"/>
                  <a:pt x="2202254" y="3319625"/>
                  <a:pt x="1612818" y="3298367"/>
                </a:cubicBezTo>
              </a:path>
            </a:pathLst>
          </a:custGeom>
          <a:ln w="38100"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>
                      <a:gd name="adj1" fmla="val 16200000"/>
                      <a:gd name="adj2" fmla="val 540827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2BDAED84-8BE5-8D4A-B627-3150BCEEA46C}"/>
              </a:ext>
            </a:extLst>
          </p:cNvPr>
          <p:cNvSpPr/>
          <p:nvPr/>
        </p:nvSpPr>
        <p:spPr>
          <a:xfrm>
            <a:off x="5861957" y="1388548"/>
            <a:ext cx="468086" cy="15712"/>
          </a:xfrm>
          <a:custGeom>
            <a:avLst/>
            <a:gdLst>
              <a:gd name="connsiteX0" fmla="*/ 0 w 468086"/>
              <a:gd name="connsiteY0" fmla="*/ 0 h 15712"/>
              <a:gd name="connsiteX1" fmla="*/ 468086 w 468086"/>
              <a:gd name="connsiteY1" fmla="*/ 0 h 15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8086" h="15712" extrusionOk="0">
                <a:moveTo>
                  <a:pt x="0" y="0"/>
                </a:moveTo>
                <a:cubicBezTo>
                  <a:pt x="163752" y="2020"/>
                  <a:pt x="354004" y="14574"/>
                  <a:pt x="468086" y="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triangl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2767646559">
                  <a:custGeom>
                    <a:avLst/>
                    <a:gdLst>
                      <a:gd name="connsiteX0" fmla="*/ 0 w 468086"/>
                      <a:gd name="connsiteY0" fmla="*/ 0 h 15712"/>
                      <a:gd name="connsiteX1" fmla="*/ 468086 w 468086"/>
                      <a:gd name="connsiteY1" fmla="*/ 0 h 15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68086" h="15712">
                        <a:moveTo>
                          <a:pt x="0" y="0"/>
                        </a:moveTo>
                        <a:cubicBezTo>
                          <a:pt x="179614" y="13607"/>
                          <a:pt x="359229" y="27214"/>
                          <a:pt x="468086" y="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4DA4EF-4A77-0E45-AFC0-F5B6DDE0BBBF}"/>
              </a:ext>
            </a:extLst>
          </p:cNvPr>
          <p:cNvSpPr txBox="1"/>
          <p:nvPr/>
        </p:nvSpPr>
        <p:spPr>
          <a:xfrm>
            <a:off x="5939547" y="107886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</a:p>
        </p:txBody>
      </p:sp>
      <p:sp>
        <p:nvSpPr>
          <p:cNvPr id="11" name="Multiply 10">
            <a:extLst>
              <a:ext uri="{FF2B5EF4-FFF2-40B4-BE49-F238E27FC236}">
                <a16:creationId xmlns:a16="http://schemas.microsoft.com/office/drawing/2014/main" id="{00F86AA9-7856-6F4D-BDA0-72C6678D9294}"/>
              </a:ext>
            </a:extLst>
          </p:cNvPr>
          <p:cNvSpPr/>
          <p:nvPr/>
        </p:nvSpPr>
        <p:spPr>
          <a:xfrm>
            <a:off x="6172461" y="1153885"/>
            <a:ext cx="566057" cy="566057"/>
          </a:xfrm>
          <a:custGeom>
            <a:avLst/>
            <a:gdLst>
              <a:gd name="connsiteX0" fmla="*/ 126316 w 566057"/>
              <a:gd name="connsiteY0" fmla="*/ 145589 h 566057"/>
              <a:gd name="connsiteX1" fmla="*/ 145589 w 566057"/>
              <a:gd name="connsiteY1" fmla="*/ 126316 h 566057"/>
              <a:gd name="connsiteX2" fmla="*/ 283029 w 566057"/>
              <a:gd name="connsiteY2" fmla="*/ 263756 h 566057"/>
              <a:gd name="connsiteX3" fmla="*/ 420468 w 566057"/>
              <a:gd name="connsiteY3" fmla="*/ 126316 h 566057"/>
              <a:gd name="connsiteX4" fmla="*/ 439741 w 566057"/>
              <a:gd name="connsiteY4" fmla="*/ 145589 h 566057"/>
              <a:gd name="connsiteX5" fmla="*/ 302301 w 566057"/>
              <a:gd name="connsiteY5" fmla="*/ 283029 h 566057"/>
              <a:gd name="connsiteX6" fmla="*/ 439741 w 566057"/>
              <a:gd name="connsiteY6" fmla="*/ 420468 h 566057"/>
              <a:gd name="connsiteX7" fmla="*/ 420468 w 566057"/>
              <a:gd name="connsiteY7" fmla="*/ 439741 h 566057"/>
              <a:gd name="connsiteX8" fmla="*/ 283029 w 566057"/>
              <a:gd name="connsiteY8" fmla="*/ 302301 h 566057"/>
              <a:gd name="connsiteX9" fmla="*/ 145589 w 566057"/>
              <a:gd name="connsiteY9" fmla="*/ 439741 h 566057"/>
              <a:gd name="connsiteX10" fmla="*/ 126316 w 566057"/>
              <a:gd name="connsiteY10" fmla="*/ 420468 h 566057"/>
              <a:gd name="connsiteX11" fmla="*/ 263756 w 566057"/>
              <a:gd name="connsiteY11" fmla="*/ 283029 h 566057"/>
              <a:gd name="connsiteX12" fmla="*/ 126316 w 566057"/>
              <a:gd name="connsiteY12" fmla="*/ 145589 h 56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66057" h="566057" extrusionOk="0">
                <a:moveTo>
                  <a:pt x="126316" y="145589"/>
                </a:moveTo>
                <a:cubicBezTo>
                  <a:pt x="134307" y="136293"/>
                  <a:pt x="141369" y="132616"/>
                  <a:pt x="145589" y="126316"/>
                </a:cubicBezTo>
                <a:cubicBezTo>
                  <a:pt x="186463" y="166862"/>
                  <a:pt x="236386" y="237826"/>
                  <a:pt x="283029" y="263756"/>
                </a:cubicBezTo>
                <a:cubicBezTo>
                  <a:pt x="320044" y="225314"/>
                  <a:pt x="359088" y="199527"/>
                  <a:pt x="420468" y="126316"/>
                </a:cubicBezTo>
                <a:cubicBezTo>
                  <a:pt x="428894" y="130878"/>
                  <a:pt x="430458" y="140737"/>
                  <a:pt x="439741" y="145589"/>
                </a:cubicBezTo>
                <a:cubicBezTo>
                  <a:pt x="402559" y="185350"/>
                  <a:pt x="354534" y="216182"/>
                  <a:pt x="302301" y="283029"/>
                </a:cubicBezTo>
                <a:cubicBezTo>
                  <a:pt x="372389" y="341640"/>
                  <a:pt x="383847" y="382633"/>
                  <a:pt x="439741" y="420468"/>
                </a:cubicBezTo>
                <a:cubicBezTo>
                  <a:pt x="437228" y="427401"/>
                  <a:pt x="424306" y="434677"/>
                  <a:pt x="420468" y="439741"/>
                </a:cubicBezTo>
                <a:cubicBezTo>
                  <a:pt x="378996" y="401228"/>
                  <a:pt x="344153" y="332257"/>
                  <a:pt x="283029" y="302301"/>
                </a:cubicBezTo>
                <a:cubicBezTo>
                  <a:pt x="248127" y="369908"/>
                  <a:pt x="206673" y="367593"/>
                  <a:pt x="145589" y="439741"/>
                </a:cubicBezTo>
                <a:cubicBezTo>
                  <a:pt x="135004" y="431221"/>
                  <a:pt x="134346" y="427785"/>
                  <a:pt x="126316" y="420468"/>
                </a:cubicBezTo>
                <a:cubicBezTo>
                  <a:pt x="151486" y="370765"/>
                  <a:pt x="227254" y="323445"/>
                  <a:pt x="263756" y="283029"/>
                </a:cubicBezTo>
                <a:cubicBezTo>
                  <a:pt x="205730" y="239913"/>
                  <a:pt x="171157" y="189846"/>
                  <a:pt x="126316" y="145589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02901994">
                  <a:prstGeom prst="mathMultiply">
                    <a:avLst>
                      <a:gd name="adj1" fmla="val 481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1">
            <a:extLst>
              <a:ext uri="{FF2B5EF4-FFF2-40B4-BE49-F238E27FC236}">
                <a16:creationId xmlns:a16="http://schemas.microsoft.com/office/drawing/2014/main" id="{995DFA36-336A-C648-9A59-22E87BC11013}"/>
              </a:ext>
            </a:extLst>
          </p:cNvPr>
          <p:cNvSpPr/>
          <p:nvPr/>
        </p:nvSpPr>
        <p:spPr>
          <a:xfrm>
            <a:off x="6183347" y="4452258"/>
            <a:ext cx="566057" cy="566057"/>
          </a:xfrm>
          <a:custGeom>
            <a:avLst/>
            <a:gdLst>
              <a:gd name="connsiteX0" fmla="*/ 126316 w 566057"/>
              <a:gd name="connsiteY0" fmla="*/ 145589 h 566057"/>
              <a:gd name="connsiteX1" fmla="*/ 145589 w 566057"/>
              <a:gd name="connsiteY1" fmla="*/ 126316 h 566057"/>
              <a:gd name="connsiteX2" fmla="*/ 283029 w 566057"/>
              <a:gd name="connsiteY2" fmla="*/ 263756 h 566057"/>
              <a:gd name="connsiteX3" fmla="*/ 420468 w 566057"/>
              <a:gd name="connsiteY3" fmla="*/ 126316 h 566057"/>
              <a:gd name="connsiteX4" fmla="*/ 439741 w 566057"/>
              <a:gd name="connsiteY4" fmla="*/ 145589 h 566057"/>
              <a:gd name="connsiteX5" fmla="*/ 302301 w 566057"/>
              <a:gd name="connsiteY5" fmla="*/ 283029 h 566057"/>
              <a:gd name="connsiteX6" fmla="*/ 439741 w 566057"/>
              <a:gd name="connsiteY6" fmla="*/ 420468 h 566057"/>
              <a:gd name="connsiteX7" fmla="*/ 420468 w 566057"/>
              <a:gd name="connsiteY7" fmla="*/ 439741 h 566057"/>
              <a:gd name="connsiteX8" fmla="*/ 283029 w 566057"/>
              <a:gd name="connsiteY8" fmla="*/ 302301 h 566057"/>
              <a:gd name="connsiteX9" fmla="*/ 145589 w 566057"/>
              <a:gd name="connsiteY9" fmla="*/ 439741 h 566057"/>
              <a:gd name="connsiteX10" fmla="*/ 126316 w 566057"/>
              <a:gd name="connsiteY10" fmla="*/ 420468 h 566057"/>
              <a:gd name="connsiteX11" fmla="*/ 263756 w 566057"/>
              <a:gd name="connsiteY11" fmla="*/ 283029 h 566057"/>
              <a:gd name="connsiteX12" fmla="*/ 126316 w 566057"/>
              <a:gd name="connsiteY12" fmla="*/ 145589 h 56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66057" h="566057" extrusionOk="0">
                <a:moveTo>
                  <a:pt x="126316" y="145589"/>
                </a:moveTo>
                <a:cubicBezTo>
                  <a:pt x="134307" y="136293"/>
                  <a:pt x="141369" y="132616"/>
                  <a:pt x="145589" y="126316"/>
                </a:cubicBezTo>
                <a:cubicBezTo>
                  <a:pt x="186463" y="166862"/>
                  <a:pt x="236386" y="237826"/>
                  <a:pt x="283029" y="263756"/>
                </a:cubicBezTo>
                <a:cubicBezTo>
                  <a:pt x="320044" y="225314"/>
                  <a:pt x="359088" y="199527"/>
                  <a:pt x="420468" y="126316"/>
                </a:cubicBezTo>
                <a:cubicBezTo>
                  <a:pt x="428894" y="130878"/>
                  <a:pt x="430458" y="140737"/>
                  <a:pt x="439741" y="145589"/>
                </a:cubicBezTo>
                <a:cubicBezTo>
                  <a:pt x="402559" y="185350"/>
                  <a:pt x="354534" y="216182"/>
                  <a:pt x="302301" y="283029"/>
                </a:cubicBezTo>
                <a:cubicBezTo>
                  <a:pt x="372389" y="341640"/>
                  <a:pt x="383847" y="382633"/>
                  <a:pt x="439741" y="420468"/>
                </a:cubicBezTo>
                <a:cubicBezTo>
                  <a:pt x="437228" y="427401"/>
                  <a:pt x="424306" y="434677"/>
                  <a:pt x="420468" y="439741"/>
                </a:cubicBezTo>
                <a:cubicBezTo>
                  <a:pt x="378996" y="401228"/>
                  <a:pt x="344153" y="332257"/>
                  <a:pt x="283029" y="302301"/>
                </a:cubicBezTo>
                <a:cubicBezTo>
                  <a:pt x="248127" y="369908"/>
                  <a:pt x="206673" y="367593"/>
                  <a:pt x="145589" y="439741"/>
                </a:cubicBezTo>
                <a:cubicBezTo>
                  <a:pt x="135004" y="431221"/>
                  <a:pt x="134346" y="427785"/>
                  <a:pt x="126316" y="420468"/>
                </a:cubicBezTo>
                <a:cubicBezTo>
                  <a:pt x="151486" y="370765"/>
                  <a:pt x="227254" y="323445"/>
                  <a:pt x="263756" y="283029"/>
                </a:cubicBezTo>
                <a:cubicBezTo>
                  <a:pt x="205730" y="239913"/>
                  <a:pt x="171157" y="189846"/>
                  <a:pt x="126316" y="145589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02901994">
                  <a:prstGeom prst="mathMultiply">
                    <a:avLst>
                      <a:gd name="adj1" fmla="val 481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2">
            <a:extLst>
              <a:ext uri="{FF2B5EF4-FFF2-40B4-BE49-F238E27FC236}">
                <a16:creationId xmlns:a16="http://schemas.microsoft.com/office/drawing/2014/main" id="{A7055396-C56C-A944-9D47-F65EFAEBBF38}"/>
              </a:ext>
            </a:extLst>
          </p:cNvPr>
          <p:cNvSpPr/>
          <p:nvPr/>
        </p:nvSpPr>
        <p:spPr>
          <a:xfrm>
            <a:off x="3793411" y="2792184"/>
            <a:ext cx="566057" cy="566057"/>
          </a:xfrm>
          <a:custGeom>
            <a:avLst/>
            <a:gdLst>
              <a:gd name="connsiteX0" fmla="*/ 126316 w 566057"/>
              <a:gd name="connsiteY0" fmla="*/ 145589 h 566057"/>
              <a:gd name="connsiteX1" fmla="*/ 145589 w 566057"/>
              <a:gd name="connsiteY1" fmla="*/ 126316 h 566057"/>
              <a:gd name="connsiteX2" fmla="*/ 283029 w 566057"/>
              <a:gd name="connsiteY2" fmla="*/ 263756 h 566057"/>
              <a:gd name="connsiteX3" fmla="*/ 420468 w 566057"/>
              <a:gd name="connsiteY3" fmla="*/ 126316 h 566057"/>
              <a:gd name="connsiteX4" fmla="*/ 439741 w 566057"/>
              <a:gd name="connsiteY4" fmla="*/ 145589 h 566057"/>
              <a:gd name="connsiteX5" fmla="*/ 302301 w 566057"/>
              <a:gd name="connsiteY5" fmla="*/ 283029 h 566057"/>
              <a:gd name="connsiteX6" fmla="*/ 439741 w 566057"/>
              <a:gd name="connsiteY6" fmla="*/ 420468 h 566057"/>
              <a:gd name="connsiteX7" fmla="*/ 420468 w 566057"/>
              <a:gd name="connsiteY7" fmla="*/ 439741 h 566057"/>
              <a:gd name="connsiteX8" fmla="*/ 283029 w 566057"/>
              <a:gd name="connsiteY8" fmla="*/ 302301 h 566057"/>
              <a:gd name="connsiteX9" fmla="*/ 145589 w 566057"/>
              <a:gd name="connsiteY9" fmla="*/ 439741 h 566057"/>
              <a:gd name="connsiteX10" fmla="*/ 126316 w 566057"/>
              <a:gd name="connsiteY10" fmla="*/ 420468 h 566057"/>
              <a:gd name="connsiteX11" fmla="*/ 263756 w 566057"/>
              <a:gd name="connsiteY11" fmla="*/ 283029 h 566057"/>
              <a:gd name="connsiteX12" fmla="*/ 126316 w 566057"/>
              <a:gd name="connsiteY12" fmla="*/ 145589 h 56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66057" h="566057" extrusionOk="0">
                <a:moveTo>
                  <a:pt x="126316" y="145589"/>
                </a:moveTo>
                <a:cubicBezTo>
                  <a:pt x="134307" y="136293"/>
                  <a:pt x="141369" y="132616"/>
                  <a:pt x="145589" y="126316"/>
                </a:cubicBezTo>
                <a:cubicBezTo>
                  <a:pt x="186463" y="166862"/>
                  <a:pt x="236386" y="237826"/>
                  <a:pt x="283029" y="263756"/>
                </a:cubicBezTo>
                <a:cubicBezTo>
                  <a:pt x="320044" y="225314"/>
                  <a:pt x="359088" y="199527"/>
                  <a:pt x="420468" y="126316"/>
                </a:cubicBezTo>
                <a:cubicBezTo>
                  <a:pt x="428894" y="130878"/>
                  <a:pt x="430458" y="140737"/>
                  <a:pt x="439741" y="145589"/>
                </a:cubicBezTo>
                <a:cubicBezTo>
                  <a:pt x="402559" y="185350"/>
                  <a:pt x="354534" y="216182"/>
                  <a:pt x="302301" y="283029"/>
                </a:cubicBezTo>
                <a:cubicBezTo>
                  <a:pt x="372389" y="341640"/>
                  <a:pt x="383847" y="382633"/>
                  <a:pt x="439741" y="420468"/>
                </a:cubicBezTo>
                <a:cubicBezTo>
                  <a:pt x="437228" y="427401"/>
                  <a:pt x="424306" y="434677"/>
                  <a:pt x="420468" y="439741"/>
                </a:cubicBezTo>
                <a:cubicBezTo>
                  <a:pt x="378996" y="401228"/>
                  <a:pt x="344153" y="332257"/>
                  <a:pt x="283029" y="302301"/>
                </a:cubicBezTo>
                <a:cubicBezTo>
                  <a:pt x="248127" y="369908"/>
                  <a:pt x="206673" y="367593"/>
                  <a:pt x="145589" y="439741"/>
                </a:cubicBezTo>
                <a:cubicBezTo>
                  <a:pt x="135004" y="431221"/>
                  <a:pt x="134346" y="427785"/>
                  <a:pt x="126316" y="420468"/>
                </a:cubicBezTo>
                <a:cubicBezTo>
                  <a:pt x="151486" y="370765"/>
                  <a:pt x="227254" y="323445"/>
                  <a:pt x="263756" y="283029"/>
                </a:cubicBezTo>
                <a:cubicBezTo>
                  <a:pt x="205730" y="239913"/>
                  <a:pt x="171157" y="189846"/>
                  <a:pt x="126316" y="145589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02901994">
                  <a:prstGeom prst="mathMultiply">
                    <a:avLst>
                      <a:gd name="adj1" fmla="val 481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13">
            <a:extLst>
              <a:ext uri="{FF2B5EF4-FFF2-40B4-BE49-F238E27FC236}">
                <a16:creationId xmlns:a16="http://schemas.microsoft.com/office/drawing/2014/main" id="{43F99AA2-C625-8843-B433-0E2CBA376F3C}"/>
              </a:ext>
            </a:extLst>
          </p:cNvPr>
          <p:cNvSpPr/>
          <p:nvPr/>
        </p:nvSpPr>
        <p:spPr>
          <a:xfrm>
            <a:off x="7810761" y="2792183"/>
            <a:ext cx="566057" cy="566057"/>
          </a:xfrm>
          <a:custGeom>
            <a:avLst/>
            <a:gdLst>
              <a:gd name="connsiteX0" fmla="*/ 126316 w 566057"/>
              <a:gd name="connsiteY0" fmla="*/ 145589 h 566057"/>
              <a:gd name="connsiteX1" fmla="*/ 145589 w 566057"/>
              <a:gd name="connsiteY1" fmla="*/ 126316 h 566057"/>
              <a:gd name="connsiteX2" fmla="*/ 283029 w 566057"/>
              <a:gd name="connsiteY2" fmla="*/ 263756 h 566057"/>
              <a:gd name="connsiteX3" fmla="*/ 420468 w 566057"/>
              <a:gd name="connsiteY3" fmla="*/ 126316 h 566057"/>
              <a:gd name="connsiteX4" fmla="*/ 439741 w 566057"/>
              <a:gd name="connsiteY4" fmla="*/ 145589 h 566057"/>
              <a:gd name="connsiteX5" fmla="*/ 302301 w 566057"/>
              <a:gd name="connsiteY5" fmla="*/ 283029 h 566057"/>
              <a:gd name="connsiteX6" fmla="*/ 439741 w 566057"/>
              <a:gd name="connsiteY6" fmla="*/ 420468 h 566057"/>
              <a:gd name="connsiteX7" fmla="*/ 420468 w 566057"/>
              <a:gd name="connsiteY7" fmla="*/ 439741 h 566057"/>
              <a:gd name="connsiteX8" fmla="*/ 283029 w 566057"/>
              <a:gd name="connsiteY8" fmla="*/ 302301 h 566057"/>
              <a:gd name="connsiteX9" fmla="*/ 145589 w 566057"/>
              <a:gd name="connsiteY9" fmla="*/ 439741 h 566057"/>
              <a:gd name="connsiteX10" fmla="*/ 126316 w 566057"/>
              <a:gd name="connsiteY10" fmla="*/ 420468 h 566057"/>
              <a:gd name="connsiteX11" fmla="*/ 263756 w 566057"/>
              <a:gd name="connsiteY11" fmla="*/ 283029 h 566057"/>
              <a:gd name="connsiteX12" fmla="*/ 126316 w 566057"/>
              <a:gd name="connsiteY12" fmla="*/ 145589 h 56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66057" h="566057" extrusionOk="0">
                <a:moveTo>
                  <a:pt x="126316" y="145589"/>
                </a:moveTo>
                <a:cubicBezTo>
                  <a:pt x="134307" y="136293"/>
                  <a:pt x="141369" y="132616"/>
                  <a:pt x="145589" y="126316"/>
                </a:cubicBezTo>
                <a:cubicBezTo>
                  <a:pt x="186463" y="166862"/>
                  <a:pt x="236386" y="237826"/>
                  <a:pt x="283029" y="263756"/>
                </a:cubicBezTo>
                <a:cubicBezTo>
                  <a:pt x="320044" y="225314"/>
                  <a:pt x="359088" y="199527"/>
                  <a:pt x="420468" y="126316"/>
                </a:cubicBezTo>
                <a:cubicBezTo>
                  <a:pt x="428894" y="130878"/>
                  <a:pt x="430458" y="140737"/>
                  <a:pt x="439741" y="145589"/>
                </a:cubicBezTo>
                <a:cubicBezTo>
                  <a:pt x="402559" y="185350"/>
                  <a:pt x="354534" y="216182"/>
                  <a:pt x="302301" y="283029"/>
                </a:cubicBezTo>
                <a:cubicBezTo>
                  <a:pt x="372389" y="341640"/>
                  <a:pt x="383847" y="382633"/>
                  <a:pt x="439741" y="420468"/>
                </a:cubicBezTo>
                <a:cubicBezTo>
                  <a:pt x="437228" y="427401"/>
                  <a:pt x="424306" y="434677"/>
                  <a:pt x="420468" y="439741"/>
                </a:cubicBezTo>
                <a:cubicBezTo>
                  <a:pt x="378996" y="401228"/>
                  <a:pt x="344153" y="332257"/>
                  <a:pt x="283029" y="302301"/>
                </a:cubicBezTo>
                <a:cubicBezTo>
                  <a:pt x="248127" y="369908"/>
                  <a:pt x="206673" y="367593"/>
                  <a:pt x="145589" y="439741"/>
                </a:cubicBezTo>
                <a:cubicBezTo>
                  <a:pt x="135004" y="431221"/>
                  <a:pt x="134346" y="427785"/>
                  <a:pt x="126316" y="420468"/>
                </a:cubicBezTo>
                <a:cubicBezTo>
                  <a:pt x="151486" y="370765"/>
                  <a:pt x="227254" y="323445"/>
                  <a:pt x="263756" y="283029"/>
                </a:cubicBezTo>
                <a:cubicBezTo>
                  <a:pt x="205730" y="239913"/>
                  <a:pt x="171157" y="189846"/>
                  <a:pt x="126316" y="145589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02901994">
                  <a:prstGeom prst="mathMultiply">
                    <a:avLst>
                      <a:gd name="adj1" fmla="val 481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4">
            <a:extLst>
              <a:ext uri="{FF2B5EF4-FFF2-40B4-BE49-F238E27FC236}">
                <a16:creationId xmlns:a16="http://schemas.microsoft.com/office/drawing/2014/main" id="{D645FC52-56C3-9D45-93D8-A465931270D9}"/>
              </a:ext>
            </a:extLst>
          </p:cNvPr>
          <p:cNvSpPr/>
          <p:nvPr/>
        </p:nvSpPr>
        <p:spPr>
          <a:xfrm>
            <a:off x="5410200" y="1143391"/>
            <a:ext cx="566057" cy="566057"/>
          </a:xfrm>
          <a:custGeom>
            <a:avLst/>
            <a:gdLst>
              <a:gd name="connsiteX0" fmla="*/ 126316 w 566057"/>
              <a:gd name="connsiteY0" fmla="*/ 145589 h 566057"/>
              <a:gd name="connsiteX1" fmla="*/ 145589 w 566057"/>
              <a:gd name="connsiteY1" fmla="*/ 126316 h 566057"/>
              <a:gd name="connsiteX2" fmla="*/ 283029 w 566057"/>
              <a:gd name="connsiteY2" fmla="*/ 263756 h 566057"/>
              <a:gd name="connsiteX3" fmla="*/ 420468 w 566057"/>
              <a:gd name="connsiteY3" fmla="*/ 126316 h 566057"/>
              <a:gd name="connsiteX4" fmla="*/ 439741 w 566057"/>
              <a:gd name="connsiteY4" fmla="*/ 145589 h 566057"/>
              <a:gd name="connsiteX5" fmla="*/ 302301 w 566057"/>
              <a:gd name="connsiteY5" fmla="*/ 283029 h 566057"/>
              <a:gd name="connsiteX6" fmla="*/ 439741 w 566057"/>
              <a:gd name="connsiteY6" fmla="*/ 420468 h 566057"/>
              <a:gd name="connsiteX7" fmla="*/ 420468 w 566057"/>
              <a:gd name="connsiteY7" fmla="*/ 439741 h 566057"/>
              <a:gd name="connsiteX8" fmla="*/ 283029 w 566057"/>
              <a:gd name="connsiteY8" fmla="*/ 302301 h 566057"/>
              <a:gd name="connsiteX9" fmla="*/ 145589 w 566057"/>
              <a:gd name="connsiteY9" fmla="*/ 439741 h 566057"/>
              <a:gd name="connsiteX10" fmla="*/ 126316 w 566057"/>
              <a:gd name="connsiteY10" fmla="*/ 420468 h 566057"/>
              <a:gd name="connsiteX11" fmla="*/ 263756 w 566057"/>
              <a:gd name="connsiteY11" fmla="*/ 283029 h 566057"/>
              <a:gd name="connsiteX12" fmla="*/ 126316 w 566057"/>
              <a:gd name="connsiteY12" fmla="*/ 145589 h 56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66057" h="566057" extrusionOk="0">
                <a:moveTo>
                  <a:pt x="126316" y="145589"/>
                </a:moveTo>
                <a:cubicBezTo>
                  <a:pt x="134307" y="136293"/>
                  <a:pt x="141369" y="132616"/>
                  <a:pt x="145589" y="126316"/>
                </a:cubicBezTo>
                <a:cubicBezTo>
                  <a:pt x="186463" y="166862"/>
                  <a:pt x="236386" y="237826"/>
                  <a:pt x="283029" y="263756"/>
                </a:cubicBezTo>
                <a:cubicBezTo>
                  <a:pt x="320044" y="225314"/>
                  <a:pt x="359088" y="199527"/>
                  <a:pt x="420468" y="126316"/>
                </a:cubicBezTo>
                <a:cubicBezTo>
                  <a:pt x="428894" y="130878"/>
                  <a:pt x="430458" y="140737"/>
                  <a:pt x="439741" y="145589"/>
                </a:cubicBezTo>
                <a:cubicBezTo>
                  <a:pt x="402559" y="185350"/>
                  <a:pt x="354534" y="216182"/>
                  <a:pt x="302301" y="283029"/>
                </a:cubicBezTo>
                <a:cubicBezTo>
                  <a:pt x="372389" y="341640"/>
                  <a:pt x="383847" y="382633"/>
                  <a:pt x="439741" y="420468"/>
                </a:cubicBezTo>
                <a:cubicBezTo>
                  <a:pt x="437228" y="427401"/>
                  <a:pt x="424306" y="434677"/>
                  <a:pt x="420468" y="439741"/>
                </a:cubicBezTo>
                <a:cubicBezTo>
                  <a:pt x="378996" y="401228"/>
                  <a:pt x="344153" y="332257"/>
                  <a:pt x="283029" y="302301"/>
                </a:cubicBezTo>
                <a:cubicBezTo>
                  <a:pt x="248127" y="369908"/>
                  <a:pt x="206673" y="367593"/>
                  <a:pt x="145589" y="439741"/>
                </a:cubicBezTo>
                <a:cubicBezTo>
                  <a:pt x="135004" y="431221"/>
                  <a:pt x="134346" y="427785"/>
                  <a:pt x="126316" y="420468"/>
                </a:cubicBezTo>
                <a:cubicBezTo>
                  <a:pt x="151486" y="370765"/>
                  <a:pt x="227254" y="323445"/>
                  <a:pt x="263756" y="283029"/>
                </a:cubicBezTo>
                <a:cubicBezTo>
                  <a:pt x="205730" y="239913"/>
                  <a:pt x="171157" y="189846"/>
                  <a:pt x="126316" y="145589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02901994">
                  <a:prstGeom prst="mathMultiply">
                    <a:avLst>
                      <a:gd name="adj1" fmla="val 481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5">
            <a:extLst>
              <a:ext uri="{FF2B5EF4-FFF2-40B4-BE49-F238E27FC236}">
                <a16:creationId xmlns:a16="http://schemas.microsoft.com/office/drawing/2014/main" id="{2BCE7FE4-BCAD-7943-9867-5392ED77586D}"/>
              </a:ext>
            </a:extLst>
          </p:cNvPr>
          <p:cNvSpPr/>
          <p:nvPr/>
        </p:nvSpPr>
        <p:spPr>
          <a:xfrm>
            <a:off x="5399315" y="4441371"/>
            <a:ext cx="566057" cy="566057"/>
          </a:xfrm>
          <a:custGeom>
            <a:avLst/>
            <a:gdLst>
              <a:gd name="connsiteX0" fmla="*/ 126316 w 566057"/>
              <a:gd name="connsiteY0" fmla="*/ 145589 h 566057"/>
              <a:gd name="connsiteX1" fmla="*/ 145589 w 566057"/>
              <a:gd name="connsiteY1" fmla="*/ 126316 h 566057"/>
              <a:gd name="connsiteX2" fmla="*/ 283029 w 566057"/>
              <a:gd name="connsiteY2" fmla="*/ 263756 h 566057"/>
              <a:gd name="connsiteX3" fmla="*/ 420468 w 566057"/>
              <a:gd name="connsiteY3" fmla="*/ 126316 h 566057"/>
              <a:gd name="connsiteX4" fmla="*/ 439741 w 566057"/>
              <a:gd name="connsiteY4" fmla="*/ 145589 h 566057"/>
              <a:gd name="connsiteX5" fmla="*/ 302301 w 566057"/>
              <a:gd name="connsiteY5" fmla="*/ 283029 h 566057"/>
              <a:gd name="connsiteX6" fmla="*/ 439741 w 566057"/>
              <a:gd name="connsiteY6" fmla="*/ 420468 h 566057"/>
              <a:gd name="connsiteX7" fmla="*/ 420468 w 566057"/>
              <a:gd name="connsiteY7" fmla="*/ 439741 h 566057"/>
              <a:gd name="connsiteX8" fmla="*/ 283029 w 566057"/>
              <a:gd name="connsiteY8" fmla="*/ 302301 h 566057"/>
              <a:gd name="connsiteX9" fmla="*/ 145589 w 566057"/>
              <a:gd name="connsiteY9" fmla="*/ 439741 h 566057"/>
              <a:gd name="connsiteX10" fmla="*/ 126316 w 566057"/>
              <a:gd name="connsiteY10" fmla="*/ 420468 h 566057"/>
              <a:gd name="connsiteX11" fmla="*/ 263756 w 566057"/>
              <a:gd name="connsiteY11" fmla="*/ 283029 h 566057"/>
              <a:gd name="connsiteX12" fmla="*/ 126316 w 566057"/>
              <a:gd name="connsiteY12" fmla="*/ 145589 h 56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66057" h="566057" extrusionOk="0">
                <a:moveTo>
                  <a:pt x="126316" y="145589"/>
                </a:moveTo>
                <a:cubicBezTo>
                  <a:pt x="134307" y="136293"/>
                  <a:pt x="141369" y="132616"/>
                  <a:pt x="145589" y="126316"/>
                </a:cubicBezTo>
                <a:cubicBezTo>
                  <a:pt x="186463" y="166862"/>
                  <a:pt x="236386" y="237826"/>
                  <a:pt x="283029" y="263756"/>
                </a:cubicBezTo>
                <a:cubicBezTo>
                  <a:pt x="320044" y="225314"/>
                  <a:pt x="359088" y="199527"/>
                  <a:pt x="420468" y="126316"/>
                </a:cubicBezTo>
                <a:cubicBezTo>
                  <a:pt x="428894" y="130878"/>
                  <a:pt x="430458" y="140737"/>
                  <a:pt x="439741" y="145589"/>
                </a:cubicBezTo>
                <a:cubicBezTo>
                  <a:pt x="402559" y="185350"/>
                  <a:pt x="354534" y="216182"/>
                  <a:pt x="302301" y="283029"/>
                </a:cubicBezTo>
                <a:cubicBezTo>
                  <a:pt x="372389" y="341640"/>
                  <a:pt x="383847" y="382633"/>
                  <a:pt x="439741" y="420468"/>
                </a:cubicBezTo>
                <a:cubicBezTo>
                  <a:pt x="437228" y="427401"/>
                  <a:pt x="424306" y="434677"/>
                  <a:pt x="420468" y="439741"/>
                </a:cubicBezTo>
                <a:cubicBezTo>
                  <a:pt x="378996" y="401228"/>
                  <a:pt x="344153" y="332257"/>
                  <a:pt x="283029" y="302301"/>
                </a:cubicBezTo>
                <a:cubicBezTo>
                  <a:pt x="248127" y="369908"/>
                  <a:pt x="206673" y="367593"/>
                  <a:pt x="145589" y="439741"/>
                </a:cubicBezTo>
                <a:cubicBezTo>
                  <a:pt x="135004" y="431221"/>
                  <a:pt x="134346" y="427785"/>
                  <a:pt x="126316" y="420468"/>
                </a:cubicBezTo>
                <a:cubicBezTo>
                  <a:pt x="151486" y="370765"/>
                  <a:pt x="227254" y="323445"/>
                  <a:pt x="263756" y="283029"/>
                </a:cubicBezTo>
                <a:cubicBezTo>
                  <a:pt x="205730" y="239913"/>
                  <a:pt x="171157" y="189846"/>
                  <a:pt x="126316" y="145589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02901994">
                  <a:prstGeom prst="mathMultiply">
                    <a:avLst>
                      <a:gd name="adj1" fmla="val 481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920915C8-3073-2F48-956C-79BCA430D3D7}"/>
              </a:ext>
            </a:extLst>
          </p:cNvPr>
          <p:cNvSpPr/>
          <p:nvPr/>
        </p:nvSpPr>
        <p:spPr>
          <a:xfrm>
            <a:off x="5943600" y="2922815"/>
            <a:ext cx="304800" cy="304800"/>
          </a:xfrm>
          <a:custGeom>
            <a:avLst/>
            <a:gdLst>
              <a:gd name="connsiteX0" fmla="*/ 0 w 304800"/>
              <a:gd name="connsiteY0" fmla="*/ 141516 h 304800"/>
              <a:gd name="connsiteX1" fmla="*/ 141516 w 304800"/>
              <a:gd name="connsiteY1" fmla="*/ 141516 h 304800"/>
              <a:gd name="connsiteX2" fmla="*/ 141516 w 304800"/>
              <a:gd name="connsiteY2" fmla="*/ 0 h 304800"/>
              <a:gd name="connsiteX3" fmla="*/ 163284 w 304800"/>
              <a:gd name="connsiteY3" fmla="*/ 0 h 304800"/>
              <a:gd name="connsiteX4" fmla="*/ 163284 w 304800"/>
              <a:gd name="connsiteY4" fmla="*/ 141516 h 304800"/>
              <a:gd name="connsiteX5" fmla="*/ 304800 w 304800"/>
              <a:gd name="connsiteY5" fmla="*/ 141516 h 304800"/>
              <a:gd name="connsiteX6" fmla="*/ 304800 w 304800"/>
              <a:gd name="connsiteY6" fmla="*/ 163284 h 304800"/>
              <a:gd name="connsiteX7" fmla="*/ 163284 w 304800"/>
              <a:gd name="connsiteY7" fmla="*/ 163284 h 304800"/>
              <a:gd name="connsiteX8" fmla="*/ 163284 w 304800"/>
              <a:gd name="connsiteY8" fmla="*/ 304800 h 304800"/>
              <a:gd name="connsiteX9" fmla="*/ 141516 w 304800"/>
              <a:gd name="connsiteY9" fmla="*/ 304800 h 304800"/>
              <a:gd name="connsiteX10" fmla="*/ 141516 w 304800"/>
              <a:gd name="connsiteY10" fmla="*/ 163284 h 304800"/>
              <a:gd name="connsiteX11" fmla="*/ 0 w 304800"/>
              <a:gd name="connsiteY11" fmla="*/ 163284 h 304800"/>
              <a:gd name="connsiteX12" fmla="*/ 0 w 304800"/>
              <a:gd name="connsiteY12" fmla="*/ 141516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4800" h="304800" extrusionOk="0">
                <a:moveTo>
                  <a:pt x="0" y="141516"/>
                </a:moveTo>
                <a:cubicBezTo>
                  <a:pt x="59745" y="129443"/>
                  <a:pt x="84144" y="145986"/>
                  <a:pt x="141516" y="141516"/>
                </a:cubicBezTo>
                <a:cubicBezTo>
                  <a:pt x="127308" y="108936"/>
                  <a:pt x="155316" y="34507"/>
                  <a:pt x="141516" y="0"/>
                </a:cubicBezTo>
                <a:cubicBezTo>
                  <a:pt x="147507" y="-1950"/>
                  <a:pt x="155623" y="1610"/>
                  <a:pt x="163284" y="0"/>
                </a:cubicBezTo>
                <a:cubicBezTo>
                  <a:pt x="180237" y="32128"/>
                  <a:pt x="148759" y="77910"/>
                  <a:pt x="163284" y="141516"/>
                </a:cubicBezTo>
                <a:cubicBezTo>
                  <a:pt x="203225" y="125525"/>
                  <a:pt x="240448" y="151272"/>
                  <a:pt x="304800" y="141516"/>
                </a:cubicBezTo>
                <a:cubicBezTo>
                  <a:pt x="304941" y="150597"/>
                  <a:pt x="302503" y="158865"/>
                  <a:pt x="304800" y="163284"/>
                </a:cubicBezTo>
                <a:cubicBezTo>
                  <a:pt x="248668" y="167214"/>
                  <a:pt x="201197" y="161356"/>
                  <a:pt x="163284" y="163284"/>
                </a:cubicBezTo>
                <a:cubicBezTo>
                  <a:pt x="173032" y="197691"/>
                  <a:pt x="160212" y="273820"/>
                  <a:pt x="163284" y="304800"/>
                </a:cubicBezTo>
                <a:cubicBezTo>
                  <a:pt x="156241" y="305101"/>
                  <a:pt x="148405" y="304479"/>
                  <a:pt x="141516" y="304800"/>
                </a:cubicBezTo>
                <a:cubicBezTo>
                  <a:pt x="131368" y="234295"/>
                  <a:pt x="148351" y="213696"/>
                  <a:pt x="141516" y="163284"/>
                </a:cubicBezTo>
                <a:cubicBezTo>
                  <a:pt x="89853" y="167254"/>
                  <a:pt x="66143" y="162490"/>
                  <a:pt x="0" y="163284"/>
                </a:cubicBezTo>
                <a:cubicBezTo>
                  <a:pt x="-1497" y="158906"/>
                  <a:pt x="1303" y="148209"/>
                  <a:pt x="0" y="14151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3214573574">
                  <a:prstGeom prst="plus">
                    <a:avLst>
                      <a:gd name="adj" fmla="val 4642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585221D8-A86F-6241-9CEE-4DC83C42B81D}"/>
              </a:ext>
            </a:extLst>
          </p:cNvPr>
          <p:cNvSpPr/>
          <p:nvPr/>
        </p:nvSpPr>
        <p:spPr>
          <a:xfrm>
            <a:off x="4234543" y="3051270"/>
            <a:ext cx="1627414" cy="45719"/>
          </a:xfrm>
          <a:custGeom>
            <a:avLst/>
            <a:gdLst>
              <a:gd name="connsiteX0" fmla="*/ 0 w 1627414"/>
              <a:gd name="connsiteY0" fmla="*/ 0 h 45719"/>
              <a:gd name="connsiteX1" fmla="*/ 1627414 w 1627414"/>
              <a:gd name="connsiteY1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7414" h="45719" extrusionOk="0">
                <a:moveTo>
                  <a:pt x="0" y="0"/>
                </a:moveTo>
                <a:cubicBezTo>
                  <a:pt x="542078" y="-20591"/>
                  <a:pt x="1242755" y="64212"/>
                  <a:pt x="1627414" y="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triangl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2767646559">
                  <a:custGeom>
                    <a:avLst/>
                    <a:gdLst>
                      <a:gd name="connsiteX0" fmla="*/ 0 w 468086"/>
                      <a:gd name="connsiteY0" fmla="*/ 0 h 15712"/>
                      <a:gd name="connsiteX1" fmla="*/ 468086 w 468086"/>
                      <a:gd name="connsiteY1" fmla="*/ 0 h 15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68086" h="15712">
                        <a:moveTo>
                          <a:pt x="0" y="0"/>
                        </a:moveTo>
                        <a:cubicBezTo>
                          <a:pt x="179614" y="13607"/>
                          <a:pt x="359229" y="27214"/>
                          <a:pt x="468086" y="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A7A40EE-44C8-FE41-9CF1-4B60BE7B28DF}"/>
                  </a:ext>
                </a:extLst>
              </p:cNvPr>
              <p:cNvSpPr txBox="1"/>
              <p:nvPr/>
            </p:nvSpPr>
            <p:spPr>
              <a:xfrm>
                <a:off x="4888384" y="2689949"/>
                <a:ext cx="4450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A7A40EE-44C8-FE41-9CF1-4B60BE7B2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384" y="2689949"/>
                <a:ext cx="44505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reeform 19">
            <a:extLst>
              <a:ext uri="{FF2B5EF4-FFF2-40B4-BE49-F238E27FC236}">
                <a16:creationId xmlns:a16="http://schemas.microsoft.com/office/drawing/2014/main" id="{6709CF27-56BB-1142-97B7-2AB67D82DC94}"/>
              </a:ext>
            </a:extLst>
          </p:cNvPr>
          <p:cNvSpPr/>
          <p:nvPr/>
        </p:nvSpPr>
        <p:spPr>
          <a:xfrm flipV="1">
            <a:off x="6303090" y="3049483"/>
            <a:ext cx="1627414" cy="45719"/>
          </a:xfrm>
          <a:custGeom>
            <a:avLst/>
            <a:gdLst>
              <a:gd name="connsiteX0" fmla="*/ 0 w 1627414"/>
              <a:gd name="connsiteY0" fmla="*/ 0 h 45719"/>
              <a:gd name="connsiteX1" fmla="*/ 1627414 w 1627414"/>
              <a:gd name="connsiteY1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7414" h="45719" extrusionOk="0">
                <a:moveTo>
                  <a:pt x="0" y="0"/>
                </a:moveTo>
                <a:cubicBezTo>
                  <a:pt x="542078" y="-20591"/>
                  <a:pt x="1242755" y="64212"/>
                  <a:pt x="1627414" y="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triangl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2767646559">
                  <a:custGeom>
                    <a:avLst/>
                    <a:gdLst>
                      <a:gd name="connsiteX0" fmla="*/ 0 w 468086"/>
                      <a:gd name="connsiteY0" fmla="*/ 0 h 15712"/>
                      <a:gd name="connsiteX1" fmla="*/ 468086 w 468086"/>
                      <a:gd name="connsiteY1" fmla="*/ 0 h 15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68086" h="15712">
                        <a:moveTo>
                          <a:pt x="0" y="0"/>
                        </a:moveTo>
                        <a:cubicBezTo>
                          <a:pt x="179614" y="13607"/>
                          <a:pt x="359229" y="27214"/>
                          <a:pt x="468086" y="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178343-021A-DB45-A9D6-605344FB705E}"/>
                  </a:ext>
                </a:extLst>
              </p:cNvPr>
              <p:cNvSpPr txBox="1"/>
              <p:nvPr/>
            </p:nvSpPr>
            <p:spPr>
              <a:xfrm>
                <a:off x="6884256" y="2686180"/>
                <a:ext cx="4397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178343-021A-DB45-A9D6-605344FB7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256" y="2686180"/>
                <a:ext cx="43973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01449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4938D2-F88E-8A46-8B34-7D1BA5BBD90A}"/>
              </a:ext>
            </a:extLst>
          </p:cNvPr>
          <p:cNvSpPr txBox="1"/>
          <p:nvPr/>
        </p:nvSpPr>
        <p:spPr>
          <a:xfrm>
            <a:off x="224569" y="5850953"/>
            <a:ext cx="3233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Montserrat" pitchFamily="2" charset="77"/>
              </a:rPr>
              <a:t>CONSTRUCTION</a:t>
            </a:r>
            <a:endParaRPr lang="en-US" sz="2800" dirty="0">
              <a:latin typeface="Montserrat" pitchFamily="2" charset="77"/>
            </a:endParaRPr>
          </a:p>
          <a:p>
            <a:r>
              <a:rPr lang="en-US" sz="1600" dirty="0">
                <a:latin typeface="Montserrat" pitchFamily="2" charset="77"/>
              </a:rPr>
              <a:t>OF LENS PROBLEM</a:t>
            </a:r>
            <a:endParaRPr lang="en-US" sz="1400" b="1" dirty="0">
              <a:latin typeface="Montserrat" pitchFamily="2" charset="77"/>
            </a:endParaRP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54D5A313-BFEE-1D40-9A77-75DF4868E6C5}"/>
              </a:ext>
            </a:extLst>
          </p:cNvPr>
          <p:cNvSpPr/>
          <p:nvPr/>
        </p:nvSpPr>
        <p:spPr>
          <a:xfrm>
            <a:off x="4795418" y="1426028"/>
            <a:ext cx="3298372" cy="3298372"/>
          </a:xfrm>
          <a:custGeom>
            <a:avLst/>
            <a:gdLst>
              <a:gd name="connsiteX0" fmla="*/ 1649186 w 3298372"/>
              <a:gd name="connsiteY0" fmla="*/ 0 h 3298372"/>
              <a:gd name="connsiteX1" fmla="*/ 3298310 w 3298372"/>
              <a:gd name="connsiteY1" fmla="*/ 1634895 h 3298372"/>
              <a:gd name="connsiteX2" fmla="*/ 1677768 w 3298372"/>
              <a:gd name="connsiteY2" fmla="*/ 3298125 h 3298372"/>
              <a:gd name="connsiteX3" fmla="*/ 1667669 w 3298372"/>
              <a:gd name="connsiteY3" fmla="*/ 2715500 h 3298372"/>
              <a:gd name="connsiteX4" fmla="*/ 1658142 w 3298372"/>
              <a:gd name="connsiteY4" fmla="*/ 2165854 h 3298372"/>
              <a:gd name="connsiteX5" fmla="*/ 1649186 w 3298372"/>
              <a:gd name="connsiteY5" fmla="*/ 1649186 h 3298372"/>
              <a:gd name="connsiteX6" fmla="*/ 1649186 w 3298372"/>
              <a:gd name="connsiteY6" fmla="*/ 1132441 h 3298372"/>
              <a:gd name="connsiteX7" fmla="*/ 1649186 w 3298372"/>
              <a:gd name="connsiteY7" fmla="*/ 615696 h 3298372"/>
              <a:gd name="connsiteX8" fmla="*/ 1649186 w 3298372"/>
              <a:gd name="connsiteY8" fmla="*/ 0 h 3298372"/>
              <a:gd name="connsiteX0" fmla="*/ 1649186 w 3298372"/>
              <a:gd name="connsiteY0" fmla="*/ 0 h 3298372"/>
              <a:gd name="connsiteX1" fmla="*/ 3298310 w 3298372"/>
              <a:gd name="connsiteY1" fmla="*/ 1634895 h 3298372"/>
              <a:gd name="connsiteX2" fmla="*/ 1677768 w 3298372"/>
              <a:gd name="connsiteY2" fmla="*/ 3298125 h 329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98372" h="3298372" stroke="0" extrusionOk="0">
                <a:moveTo>
                  <a:pt x="1649186" y="0"/>
                </a:moveTo>
                <a:cubicBezTo>
                  <a:pt x="2354676" y="-123213"/>
                  <a:pt x="3172544" y="773943"/>
                  <a:pt x="3298310" y="1634895"/>
                </a:cubicBezTo>
                <a:cubicBezTo>
                  <a:pt x="3373950" y="2554377"/>
                  <a:pt x="2443918" y="3286854"/>
                  <a:pt x="1677768" y="3298125"/>
                </a:cubicBezTo>
                <a:cubicBezTo>
                  <a:pt x="1612541" y="3145292"/>
                  <a:pt x="1714144" y="2943740"/>
                  <a:pt x="1667669" y="2715500"/>
                </a:cubicBezTo>
                <a:cubicBezTo>
                  <a:pt x="1621194" y="2487260"/>
                  <a:pt x="1664438" y="2307176"/>
                  <a:pt x="1658142" y="2165854"/>
                </a:cubicBezTo>
                <a:cubicBezTo>
                  <a:pt x="1651846" y="2024532"/>
                  <a:pt x="1681645" y="1776145"/>
                  <a:pt x="1649186" y="1649186"/>
                </a:cubicBezTo>
                <a:cubicBezTo>
                  <a:pt x="1590625" y="1413093"/>
                  <a:pt x="1654096" y="1370975"/>
                  <a:pt x="1649186" y="1132441"/>
                </a:cubicBezTo>
                <a:cubicBezTo>
                  <a:pt x="1644276" y="893907"/>
                  <a:pt x="1707367" y="801718"/>
                  <a:pt x="1649186" y="615696"/>
                </a:cubicBezTo>
                <a:cubicBezTo>
                  <a:pt x="1591005" y="429675"/>
                  <a:pt x="1673232" y="241214"/>
                  <a:pt x="1649186" y="0"/>
                </a:cubicBezTo>
                <a:close/>
              </a:path>
              <a:path w="3298372" h="3298372" fill="none" extrusionOk="0">
                <a:moveTo>
                  <a:pt x="1649186" y="0"/>
                </a:moveTo>
                <a:cubicBezTo>
                  <a:pt x="2789853" y="56604"/>
                  <a:pt x="3222910" y="718758"/>
                  <a:pt x="3298310" y="1634895"/>
                </a:cubicBezTo>
                <a:cubicBezTo>
                  <a:pt x="3350251" y="2576167"/>
                  <a:pt x="2661094" y="3398871"/>
                  <a:pt x="1677768" y="3298125"/>
                </a:cubicBezTo>
              </a:path>
            </a:pathLst>
          </a:custGeom>
          <a:ln w="38100"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>
                      <a:gd name="adj1" fmla="val 16200000"/>
                      <a:gd name="adj2" fmla="val 534041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9A0326CC-E597-5C49-BEAD-5E6577AE268F}"/>
              </a:ext>
            </a:extLst>
          </p:cNvPr>
          <p:cNvSpPr/>
          <p:nvPr/>
        </p:nvSpPr>
        <p:spPr>
          <a:xfrm flipH="1">
            <a:off x="5274682" y="1436914"/>
            <a:ext cx="828394" cy="3298372"/>
          </a:xfrm>
          <a:custGeom>
            <a:avLst/>
            <a:gdLst>
              <a:gd name="connsiteX0" fmla="*/ 414197 w 828394"/>
              <a:gd name="connsiteY0" fmla="*/ 0 h 3298372"/>
              <a:gd name="connsiteX1" fmla="*/ 824123 w 828394"/>
              <a:gd name="connsiteY1" fmla="*/ 1412954 h 3298372"/>
              <a:gd name="connsiteX2" fmla="*/ 824076 w 828394"/>
              <a:gd name="connsiteY2" fmla="*/ 1886708 h 3298372"/>
              <a:gd name="connsiteX3" fmla="*/ 410227 w 828394"/>
              <a:gd name="connsiteY3" fmla="*/ 3298297 h 3298372"/>
              <a:gd name="connsiteX4" fmla="*/ 414197 w 828394"/>
              <a:gd name="connsiteY4" fmla="*/ 1649186 h 3298372"/>
              <a:gd name="connsiteX5" fmla="*/ 414197 w 828394"/>
              <a:gd name="connsiteY5" fmla="*/ 1132441 h 3298372"/>
              <a:gd name="connsiteX6" fmla="*/ 414197 w 828394"/>
              <a:gd name="connsiteY6" fmla="*/ 549729 h 3298372"/>
              <a:gd name="connsiteX7" fmla="*/ 414197 w 828394"/>
              <a:gd name="connsiteY7" fmla="*/ 0 h 3298372"/>
              <a:gd name="connsiteX0" fmla="*/ 414197 w 828394"/>
              <a:gd name="connsiteY0" fmla="*/ 0 h 3298372"/>
              <a:gd name="connsiteX1" fmla="*/ 824123 w 828394"/>
              <a:gd name="connsiteY1" fmla="*/ 1412954 h 3298372"/>
              <a:gd name="connsiteX2" fmla="*/ 824076 w 828394"/>
              <a:gd name="connsiteY2" fmla="*/ 1886708 h 3298372"/>
              <a:gd name="connsiteX3" fmla="*/ 410227 w 828394"/>
              <a:gd name="connsiteY3" fmla="*/ 3298297 h 329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8394" h="3298372" stroke="0" extrusionOk="0">
                <a:moveTo>
                  <a:pt x="414197" y="0"/>
                </a:moveTo>
                <a:cubicBezTo>
                  <a:pt x="573924" y="-28441"/>
                  <a:pt x="697116" y="638440"/>
                  <a:pt x="824123" y="1412954"/>
                </a:cubicBezTo>
                <a:cubicBezTo>
                  <a:pt x="838224" y="1571824"/>
                  <a:pt x="792560" y="1730807"/>
                  <a:pt x="824076" y="1886708"/>
                </a:cubicBezTo>
                <a:cubicBezTo>
                  <a:pt x="782963" y="2714188"/>
                  <a:pt x="610405" y="3345080"/>
                  <a:pt x="410227" y="3298297"/>
                </a:cubicBezTo>
                <a:cubicBezTo>
                  <a:pt x="401106" y="2742879"/>
                  <a:pt x="473514" y="2227864"/>
                  <a:pt x="414197" y="1649186"/>
                </a:cubicBezTo>
                <a:cubicBezTo>
                  <a:pt x="386391" y="1413659"/>
                  <a:pt x="470660" y="1318281"/>
                  <a:pt x="414197" y="1132441"/>
                </a:cubicBezTo>
                <a:cubicBezTo>
                  <a:pt x="357734" y="946602"/>
                  <a:pt x="446440" y="756796"/>
                  <a:pt x="414197" y="549729"/>
                </a:cubicBezTo>
                <a:cubicBezTo>
                  <a:pt x="381954" y="342662"/>
                  <a:pt x="432289" y="268486"/>
                  <a:pt x="414197" y="0"/>
                </a:cubicBezTo>
                <a:close/>
              </a:path>
              <a:path w="828394" h="3298372" fill="none" extrusionOk="0">
                <a:moveTo>
                  <a:pt x="414197" y="0"/>
                </a:moveTo>
                <a:cubicBezTo>
                  <a:pt x="579146" y="67637"/>
                  <a:pt x="706935" y="500116"/>
                  <a:pt x="824123" y="1412954"/>
                </a:cubicBezTo>
                <a:cubicBezTo>
                  <a:pt x="835819" y="1611477"/>
                  <a:pt x="823701" y="1729272"/>
                  <a:pt x="824076" y="1886708"/>
                </a:cubicBezTo>
                <a:cubicBezTo>
                  <a:pt x="800346" y="2686414"/>
                  <a:pt x="618989" y="3311024"/>
                  <a:pt x="410227" y="3298297"/>
                </a:cubicBezTo>
              </a:path>
            </a:pathLst>
          </a:custGeom>
          <a:ln w="38100"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>
                      <a:gd name="adj1" fmla="val 16200000"/>
                      <a:gd name="adj2" fmla="val 540827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2BDAED84-8BE5-8D4A-B627-3150BCEEA46C}"/>
              </a:ext>
            </a:extLst>
          </p:cNvPr>
          <p:cNvSpPr/>
          <p:nvPr/>
        </p:nvSpPr>
        <p:spPr>
          <a:xfrm>
            <a:off x="5861957" y="1388548"/>
            <a:ext cx="468086" cy="15712"/>
          </a:xfrm>
          <a:custGeom>
            <a:avLst/>
            <a:gdLst>
              <a:gd name="connsiteX0" fmla="*/ 0 w 468086"/>
              <a:gd name="connsiteY0" fmla="*/ 0 h 15712"/>
              <a:gd name="connsiteX1" fmla="*/ 468086 w 468086"/>
              <a:gd name="connsiteY1" fmla="*/ 0 h 15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8086" h="15712" extrusionOk="0">
                <a:moveTo>
                  <a:pt x="0" y="0"/>
                </a:moveTo>
                <a:cubicBezTo>
                  <a:pt x="163752" y="2020"/>
                  <a:pt x="354004" y="14574"/>
                  <a:pt x="468086" y="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triangl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2767646559">
                  <a:custGeom>
                    <a:avLst/>
                    <a:gdLst>
                      <a:gd name="connsiteX0" fmla="*/ 0 w 468086"/>
                      <a:gd name="connsiteY0" fmla="*/ 0 h 15712"/>
                      <a:gd name="connsiteX1" fmla="*/ 468086 w 468086"/>
                      <a:gd name="connsiteY1" fmla="*/ 0 h 15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68086" h="15712">
                        <a:moveTo>
                          <a:pt x="0" y="0"/>
                        </a:moveTo>
                        <a:cubicBezTo>
                          <a:pt x="179614" y="13607"/>
                          <a:pt x="359229" y="27214"/>
                          <a:pt x="468086" y="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4DA4EF-4A77-0E45-AFC0-F5B6DDE0BBBF}"/>
              </a:ext>
            </a:extLst>
          </p:cNvPr>
          <p:cNvSpPr txBox="1"/>
          <p:nvPr/>
        </p:nvSpPr>
        <p:spPr>
          <a:xfrm>
            <a:off x="5939547" y="107886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</a:p>
        </p:txBody>
      </p:sp>
      <p:sp>
        <p:nvSpPr>
          <p:cNvPr id="11" name="Multiply 10">
            <a:extLst>
              <a:ext uri="{FF2B5EF4-FFF2-40B4-BE49-F238E27FC236}">
                <a16:creationId xmlns:a16="http://schemas.microsoft.com/office/drawing/2014/main" id="{00F86AA9-7856-6F4D-BDA0-72C6678D9294}"/>
              </a:ext>
            </a:extLst>
          </p:cNvPr>
          <p:cNvSpPr/>
          <p:nvPr/>
        </p:nvSpPr>
        <p:spPr>
          <a:xfrm>
            <a:off x="6172461" y="1153885"/>
            <a:ext cx="566057" cy="566057"/>
          </a:xfrm>
          <a:custGeom>
            <a:avLst/>
            <a:gdLst>
              <a:gd name="connsiteX0" fmla="*/ 126316 w 566057"/>
              <a:gd name="connsiteY0" fmla="*/ 145589 h 566057"/>
              <a:gd name="connsiteX1" fmla="*/ 145589 w 566057"/>
              <a:gd name="connsiteY1" fmla="*/ 126316 h 566057"/>
              <a:gd name="connsiteX2" fmla="*/ 283029 w 566057"/>
              <a:gd name="connsiteY2" fmla="*/ 263756 h 566057"/>
              <a:gd name="connsiteX3" fmla="*/ 420468 w 566057"/>
              <a:gd name="connsiteY3" fmla="*/ 126316 h 566057"/>
              <a:gd name="connsiteX4" fmla="*/ 439741 w 566057"/>
              <a:gd name="connsiteY4" fmla="*/ 145589 h 566057"/>
              <a:gd name="connsiteX5" fmla="*/ 302301 w 566057"/>
              <a:gd name="connsiteY5" fmla="*/ 283029 h 566057"/>
              <a:gd name="connsiteX6" fmla="*/ 439741 w 566057"/>
              <a:gd name="connsiteY6" fmla="*/ 420468 h 566057"/>
              <a:gd name="connsiteX7" fmla="*/ 420468 w 566057"/>
              <a:gd name="connsiteY7" fmla="*/ 439741 h 566057"/>
              <a:gd name="connsiteX8" fmla="*/ 283029 w 566057"/>
              <a:gd name="connsiteY8" fmla="*/ 302301 h 566057"/>
              <a:gd name="connsiteX9" fmla="*/ 145589 w 566057"/>
              <a:gd name="connsiteY9" fmla="*/ 439741 h 566057"/>
              <a:gd name="connsiteX10" fmla="*/ 126316 w 566057"/>
              <a:gd name="connsiteY10" fmla="*/ 420468 h 566057"/>
              <a:gd name="connsiteX11" fmla="*/ 263756 w 566057"/>
              <a:gd name="connsiteY11" fmla="*/ 283029 h 566057"/>
              <a:gd name="connsiteX12" fmla="*/ 126316 w 566057"/>
              <a:gd name="connsiteY12" fmla="*/ 145589 h 56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66057" h="566057" extrusionOk="0">
                <a:moveTo>
                  <a:pt x="126316" y="145589"/>
                </a:moveTo>
                <a:cubicBezTo>
                  <a:pt x="134307" y="136293"/>
                  <a:pt x="141369" y="132616"/>
                  <a:pt x="145589" y="126316"/>
                </a:cubicBezTo>
                <a:cubicBezTo>
                  <a:pt x="186463" y="166862"/>
                  <a:pt x="236386" y="237826"/>
                  <a:pt x="283029" y="263756"/>
                </a:cubicBezTo>
                <a:cubicBezTo>
                  <a:pt x="320044" y="225314"/>
                  <a:pt x="359088" y="199527"/>
                  <a:pt x="420468" y="126316"/>
                </a:cubicBezTo>
                <a:cubicBezTo>
                  <a:pt x="428894" y="130878"/>
                  <a:pt x="430458" y="140737"/>
                  <a:pt x="439741" y="145589"/>
                </a:cubicBezTo>
                <a:cubicBezTo>
                  <a:pt x="402559" y="185350"/>
                  <a:pt x="354534" y="216182"/>
                  <a:pt x="302301" y="283029"/>
                </a:cubicBezTo>
                <a:cubicBezTo>
                  <a:pt x="372389" y="341640"/>
                  <a:pt x="383847" y="382633"/>
                  <a:pt x="439741" y="420468"/>
                </a:cubicBezTo>
                <a:cubicBezTo>
                  <a:pt x="437228" y="427401"/>
                  <a:pt x="424306" y="434677"/>
                  <a:pt x="420468" y="439741"/>
                </a:cubicBezTo>
                <a:cubicBezTo>
                  <a:pt x="378996" y="401228"/>
                  <a:pt x="344153" y="332257"/>
                  <a:pt x="283029" y="302301"/>
                </a:cubicBezTo>
                <a:cubicBezTo>
                  <a:pt x="248127" y="369908"/>
                  <a:pt x="206673" y="367593"/>
                  <a:pt x="145589" y="439741"/>
                </a:cubicBezTo>
                <a:cubicBezTo>
                  <a:pt x="135004" y="431221"/>
                  <a:pt x="134346" y="427785"/>
                  <a:pt x="126316" y="420468"/>
                </a:cubicBezTo>
                <a:cubicBezTo>
                  <a:pt x="151486" y="370765"/>
                  <a:pt x="227254" y="323445"/>
                  <a:pt x="263756" y="283029"/>
                </a:cubicBezTo>
                <a:cubicBezTo>
                  <a:pt x="205730" y="239913"/>
                  <a:pt x="171157" y="189846"/>
                  <a:pt x="126316" y="145589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02901994">
                  <a:prstGeom prst="mathMultiply">
                    <a:avLst>
                      <a:gd name="adj1" fmla="val 481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1">
            <a:extLst>
              <a:ext uri="{FF2B5EF4-FFF2-40B4-BE49-F238E27FC236}">
                <a16:creationId xmlns:a16="http://schemas.microsoft.com/office/drawing/2014/main" id="{995DFA36-336A-C648-9A59-22E87BC11013}"/>
              </a:ext>
            </a:extLst>
          </p:cNvPr>
          <p:cNvSpPr/>
          <p:nvPr/>
        </p:nvSpPr>
        <p:spPr>
          <a:xfrm>
            <a:off x="6183347" y="4452258"/>
            <a:ext cx="566057" cy="566057"/>
          </a:xfrm>
          <a:custGeom>
            <a:avLst/>
            <a:gdLst>
              <a:gd name="connsiteX0" fmla="*/ 126316 w 566057"/>
              <a:gd name="connsiteY0" fmla="*/ 145589 h 566057"/>
              <a:gd name="connsiteX1" fmla="*/ 145589 w 566057"/>
              <a:gd name="connsiteY1" fmla="*/ 126316 h 566057"/>
              <a:gd name="connsiteX2" fmla="*/ 283029 w 566057"/>
              <a:gd name="connsiteY2" fmla="*/ 263756 h 566057"/>
              <a:gd name="connsiteX3" fmla="*/ 420468 w 566057"/>
              <a:gd name="connsiteY3" fmla="*/ 126316 h 566057"/>
              <a:gd name="connsiteX4" fmla="*/ 439741 w 566057"/>
              <a:gd name="connsiteY4" fmla="*/ 145589 h 566057"/>
              <a:gd name="connsiteX5" fmla="*/ 302301 w 566057"/>
              <a:gd name="connsiteY5" fmla="*/ 283029 h 566057"/>
              <a:gd name="connsiteX6" fmla="*/ 439741 w 566057"/>
              <a:gd name="connsiteY6" fmla="*/ 420468 h 566057"/>
              <a:gd name="connsiteX7" fmla="*/ 420468 w 566057"/>
              <a:gd name="connsiteY7" fmla="*/ 439741 h 566057"/>
              <a:gd name="connsiteX8" fmla="*/ 283029 w 566057"/>
              <a:gd name="connsiteY8" fmla="*/ 302301 h 566057"/>
              <a:gd name="connsiteX9" fmla="*/ 145589 w 566057"/>
              <a:gd name="connsiteY9" fmla="*/ 439741 h 566057"/>
              <a:gd name="connsiteX10" fmla="*/ 126316 w 566057"/>
              <a:gd name="connsiteY10" fmla="*/ 420468 h 566057"/>
              <a:gd name="connsiteX11" fmla="*/ 263756 w 566057"/>
              <a:gd name="connsiteY11" fmla="*/ 283029 h 566057"/>
              <a:gd name="connsiteX12" fmla="*/ 126316 w 566057"/>
              <a:gd name="connsiteY12" fmla="*/ 145589 h 56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66057" h="566057" extrusionOk="0">
                <a:moveTo>
                  <a:pt x="126316" y="145589"/>
                </a:moveTo>
                <a:cubicBezTo>
                  <a:pt x="134307" y="136293"/>
                  <a:pt x="141369" y="132616"/>
                  <a:pt x="145589" y="126316"/>
                </a:cubicBezTo>
                <a:cubicBezTo>
                  <a:pt x="186463" y="166862"/>
                  <a:pt x="236386" y="237826"/>
                  <a:pt x="283029" y="263756"/>
                </a:cubicBezTo>
                <a:cubicBezTo>
                  <a:pt x="320044" y="225314"/>
                  <a:pt x="359088" y="199527"/>
                  <a:pt x="420468" y="126316"/>
                </a:cubicBezTo>
                <a:cubicBezTo>
                  <a:pt x="428894" y="130878"/>
                  <a:pt x="430458" y="140737"/>
                  <a:pt x="439741" y="145589"/>
                </a:cubicBezTo>
                <a:cubicBezTo>
                  <a:pt x="402559" y="185350"/>
                  <a:pt x="354534" y="216182"/>
                  <a:pt x="302301" y="283029"/>
                </a:cubicBezTo>
                <a:cubicBezTo>
                  <a:pt x="372389" y="341640"/>
                  <a:pt x="383847" y="382633"/>
                  <a:pt x="439741" y="420468"/>
                </a:cubicBezTo>
                <a:cubicBezTo>
                  <a:pt x="437228" y="427401"/>
                  <a:pt x="424306" y="434677"/>
                  <a:pt x="420468" y="439741"/>
                </a:cubicBezTo>
                <a:cubicBezTo>
                  <a:pt x="378996" y="401228"/>
                  <a:pt x="344153" y="332257"/>
                  <a:pt x="283029" y="302301"/>
                </a:cubicBezTo>
                <a:cubicBezTo>
                  <a:pt x="248127" y="369908"/>
                  <a:pt x="206673" y="367593"/>
                  <a:pt x="145589" y="439741"/>
                </a:cubicBezTo>
                <a:cubicBezTo>
                  <a:pt x="135004" y="431221"/>
                  <a:pt x="134346" y="427785"/>
                  <a:pt x="126316" y="420468"/>
                </a:cubicBezTo>
                <a:cubicBezTo>
                  <a:pt x="151486" y="370765"/>
                  <a:pt x="227254" y="323445"/>
                  <a:pt x="263756" y="283029"/>
                </a:cubicBezTo>
                <a:cubicBezTo>
                  <a:pt x="205730" y="239913"/>
                  <a:pt x="171157" y="189846"/>
                  <a:pt x="126316" y="145589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02901994">
                  <a:prstGeom prst="mathMultiply">
                    <a:avLst>
                      <a:gd name="adj1" fmla="val 481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2">
            <a:extLst>
              <a:ext uri="{FF2B5EF4-FFF2-40B4-BE49-F238E27FC236}">
                <a16:creationId xmlns:a16="http://schemas.microsoft.com/office/drawing/2014/main" id="{A7055396-C56C-A944-9D47-F65EFAEBBF38}"/>
              </a:ext>
            </a:extLst>
          </p:cNvPr>
          <p:cNvSpPr/>
          <p:nvPr/>
        </p:nvSpPr>
        <p:spPr>
          <a:xfrm>
            <a:off x="4991653" y="2787133"/>
            <a:ext cx="566057" cy="566057"/>
          </a:xfrm>
          <a:custGeom>
            <a:avLst/>
            <a:gdLst>
              <a:gd name="connsiteX0" fmla="*/ 126316 w 566057"/>
              <a:gd name="connsiteY0" fmla="*/ 145589 h 566057"/>
              <a:gd name="connsiteX1" fmla="*/ 145589 w 566057"/>
              <a:gd name="connsiteY1" fmla="*/ 126316 h 566057"/>
              <a:gd name="connsiteX2" fmla="*/ 283029 w 566057"/>
              <a:gd name="connsiteY2" fmla="*/ 263756 h 566057"/>
              <a:gd name="connsiteX3" fmla="*/ 420468 w 566057"/>
              <a:gd name="connsiteY3" fmla="*/ 126316 h 566057"/>
              <a:gd name="connsiteX4" fmla="*/ 439741 w 566057"/>
              <a:gd name="connsiteY4" fmla="*/ 145589 h 566057"/>
              <a:gd name="connsiteX5" fmla="*/ 302301 w 566057"/>
              <a:gd name="connsiteY5" fmla="*/ 283029 h 566057"/>
              <a:gd name="connsiteX6" fmla="*/ 439741 w 566057"/>
              <a:gd name="connsiteY6" fmla="*/ 420468 h 566057"/>
              <a:gd name="connsiteX7" fmla="*/ 420468 w 566057"/>
              <a:gd name="connsiteY7" fmla="*/ 439741 h 566057"/>
              <a:gd name="connsiteX8" fmla="*/ 283029 w 566057"/>
              <a:gd name="connsiteY8" fmla="*/ 302301 h 566057"/>
              <a:gd name="connsiteX9" fmla="*/ 145589 w 566057"/>
              <a:gd name="connsiteY9" fmla="*/ 439741 h 566057"/>
              <a:gd name="connsiteX10" fmla="*/ 126316 w 566057"/>
              <a:gd name="connsiteY10" fmla="*/ 420468 h 566057"/>
              <a:gd name="connsiteX11" fmla="*/ 263756 w 566057"/>
              <a:gd name="connsiteY11" fmla="*/ 283029 h 566057"/>
              <a:gd name="connsiteX12" fmla="*/ 126316 w 566057"/>
              <a:gd name="connsiteY12" fmla="*/ 145589 h 56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66057" h="566057" extrusionOk="0">
                <a:moveTo>
                  <a:pt x="126316" y="145589"/>
                </a:moveTo>
                <a:cubicBezTo>
                  <a:pt x="134307" y="136293"/>
                  <a:pt x="141369" y="132616"/>
                  <a:pt x="145589" y="126316"/>
                </a:cubicBezTo>
                <a:cubicBezTo>
                  <a:pt x="186463" y="166862"/>
                  <a:pt x="236386" y="237826"/>
                  <a:pt x="283029" y="263756"/>
                </a:cubicBezTo>
                <a:cubicBezTo>
                  <a:pt x="320044" y="225314"/>
                  <a:pt x="359088" y="199527"/>
                  <a:pt x="420468" y="126316"/>
                </a:cubicBezTo>
                <a:cubicBezTo>
                  <a:pt x="428894" y="130878"/>
                  <a:pt x="430458" y="140737"/>
                  <a:pt x="439741" y="145589"/>
                </a:cubicBezTo>
                <a:cubicBezTo>
                  <a:pt x="402559" y="185350"/>
                  <a:pt x="354534" y="216182"/>
                  <a:pt x="302301" y="283029"/>
                </a:cubicBezTo>
                <a:cubicBezTo>
                  <a:pt x="372389" y="341640"/>
                  <a:pt x="383847" y="382633"/>
                  <a:pt x="439741" y="420468"/>
                </a:cubicBezTo>
                <a:cubicBezTo>
                  <a:pt x="437228" y="427401"/>
                  <a:pt x="424306" y="434677"/>
                  <a:pt x="420468" y="439741"/>
                </a:cubicBezTo>
                <a:cubicBezTo>
                  <a:pt x="378996" y="401228"/>
                  <a:pt x="344153" y="332257"/>
                  <a:pt x="283029" y="302301"/>
                </a:cubicBezTo>
                <a:cubicBezTo>
                  <a:pt x="248127" y="369908"/>
                  <a:pt x="206673" y="367593"/>
                  <a:pt x="145589" y="439741"/>
                </a:cubicBezTo>
                <a:cubicBezTo>
                  <a:pt x="135004" y="431221"/>
                  <a:pt x="134346" y="427785"/>
                  <a:pt x="126316" y="420468"/>
                </a:cubicBezTo>
                <a:cubicBezTo>
                  <a:pt x="151486" y="370765"/>
                  <a:pt x="227254" y="323445"/>
                  <a:pt x="263756" y="283029"/>
                </a:cubicBezTo>
                <a:cubicBezTo>
                  <a:pt x="205730" y="239913"/>
                  <a:pt x="171157" y="189846"/>
                  <a:pt x="126316" y="145589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02901994">
                  <a:prstGeom prst="mathMultiply">
                    <a:avLst>
                      <a:gd name="adj1" fmla="val 481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13">
            <a:extLst>
              <a:ext uri="{FF2B5EF4-FFF2-40B4-BE49-F238E27FC236}">
                <a16:creationId xmlns:a16="http://schemas.microsoft.com/office/drawing/2014/main" id="{43F99AA2-C625-8843-B433-0E2CBA376F3C}"/>
              </a:ext>
            </a:extLst>
          </p:cNvPr>
          <p:cNvSpPr/>
          <p:nvPr/>
        </p:nvSpPr>
        <p:spPr>
          <a:xfrm>
            <a:off x="7810761" y="2792183"/>
            <a:ext cx="566057" cy="566057"/>
          </a:xfrm>
          <a:custGeom>
            <a:avLst/>
            <a:gdLst>
              <a:gd name="connsiteX0" fmla="*/ 126316 w 566057"/>
              <a:gd name="connsiteY0" fmla="*/ 145589 h 566057"/>
              <a:gd name="connsiteX1" fmla="*/ 145589 w 566057"/>
              <a:gd name="connsiteY1" fmla="*/ 126316 h 566057"/>
              <a:gd name="connsiteX2" fmla="*/ 283029 w 566057"/>
              <a:gd name="connsiteY2" fmla="*/ 263756 h 566057"/>
              <a:gd name="connsiteX3" fmla="*/ 420468 w 566057"/>
              <a:gd name="connsiteY3" fmla="*/ 126316 h 566057"/>
              <a:gd name="connsiteX4" fmla="*/ 439741 w 566057"/>
              <a:gd name="connsiteY4" fmla="*/ 145589 h 566057"/>
              <a:gd name="connsiteX5" fmla="*/ 302301 w 566057"/>
              <a:gd name="connsiteY5" fmla="*/ 283029 h 566057"/>
              <a:gd name="connsiteX6" fmla="*/ 439741 w 566057"/>
              <a:gd name="connsiteY6" fmla="*/ 420468 h 566057"/>
              <a:gd name="connsiteX7" fmla="*/ 420468 w 566057"/>
              <a:gd name="connsiteY7" fmla="*/ 439741 h 566057"/>
              <a:gd name="connsiteX8" fmla="*/ 283029 w 566057"/>
              <a:gd name="connsiteY8" fmla="*/ 302301 h 566057"/>
              <a:gd name="connsiteX9" fmla="*/ 145589 w 566057"/>
              <a:gd name="connsiteY9" fmla="*/ 439741 h 566057"/>
              <a:gd name="connsiteX10" fmla="*/ 126316 w 566057"/>
              <a:gd name="connsiteY10" fmla="*/ 420468 h 566057"/>
              <a:gd name="connsiteX11" fmla="*/ 263756 w 566057"/>
              <a:gd name="connsiteY11" fmla="*/ 283029 h 566057"/>
              <a:gd name="connsiteX12" fmla="*/ 126316 w 566057"/>
              <a:gd name="connsiteY12" fmla="*/ 145589 h 56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66057" h="566057" extrusionOk="0">
                <a:moveTo>
                  <a:pt x="126316" y="145589"/>
                </a:moveTo>
                <a:cubicBezTo>
                  <a:pt x="134307" y="136293"/>
                  <a:pt x="141369" y="132616"/>
                  <a:pt x="145589" y="126316"/>
                </a:cubicBezTo>
                <a:cubicBezTo>
                  <a:pt x="186463" y="166862"/>
                  <a:pt x="236386" y="237826"/>
                  <a:pt x="283029" y="263756"/>
                </a:cubicBezTo>
                <a:cubicBezTo>
                  <a:pt x="320044" y="225314"/>
                  <a:pt x="359088" y="199527"/>
                  <a:pt x="420468" y="126316"/>
                </a:cubicBezTo>
                <a:cubicBezTo>
                  <a:pt x="428894" y="130878"/>
                  <a:pt x="430458" y="140737"/>
                  <a:pt x="439741" y="145589"/>
                </a:cubicBezTo>
                <a:cubicBezTo>
                  <a:pt x="402559" y="185350"/>
                  <a:pt x="354534" y="216182"/>
                  <a:pt x="302301" y="283029"/>
                </a:cubicBezTo>
                <a:cubicBezTo>
                  <a:pt x="372389" y="341640"/>
                  <a:pt x="383847" y="382633"/>
                  <a:pt x="439741" y="420468"/>
                </a:cubicBezTo>
                <a:cubicBezTo>
                  <a:pt x="437228" y="427401"/>
                  <a:pt x="424306" y="434677"/>
                  <a:pt x="420468" y="439741"/>
                </a:cubicBezTo>
                <a:cubicBezTo>
                  <a:pt x="378996" y="401228"/>
                  <a:pt x="344153" y="332257"/>
                  <a:pt x="283029" y="302301"/>
                </a:cubicBezTo>
                <a:cubicBezTo>
                  <a:pt x="248127" y="369908"/>
                  <a:pt x="206673" y="367593"/>
                  <a:pt x="145589" y="439741"/>
                </a:cubicBezTo>
                <a:cubicBezTo>
                  <a:pt x="135004" y="431221"/>
                  <a:pt x="134346" y="427785"/>
                  <a:pt x="126316" y="420468"/>
                </a:cubicBezTo>
                <a:cubicBezTo>
                  <a:pt x="151486" y="370765"/>
                  <a:pt x="227254" y="323445"/>
                  <a:pt x="263756" y="283029"/>
                </a:cubicBezTo>
                <a:cubicBezTo>
                  <a:pt x="205730" y="239913"/>
                  <a:pt x="171157" y="189846"/>
                  <a:pt x="126316" y="145589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02901994">
                  <a:prstGeom prst="mathMultiply">
                    <a:avLst>
                      <a:gd name="adj1" fmla="val 481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4">
            <a:extLst>
              <a:ext uri="{FF2B5EF4-FFF2-40B4-BE49-F238E27FC236}">
                <a16:creationId xmlns:a16="http://schemas.microsoft.com/office/drawing/2014/main" id="{D645FC52-56C3-9D45-93D8-A465931270D9}"/>
              </a:ext>
            </a:extLst>
          </p:cNvPr>
          <p:cNvSpPr/>
          <p:nvPr/>
        </p:nvSpPr>
        <p:spPr>
          <a:xfrm>
            <a:off x="5410200" y="1143391"/>
            <a:ext cx="566057" cy="566057"/>
          </a:xfrm>
          <a:custGeom>
            <a:avLst/>
            <a:gdLst>
              <a:gd name="connsiteX0" fmla="*/ 126316 w 566057"/>
              <a:gd name="connsiteY0" fmla="*/ 145589 h 566057"/>
              <a:gd name="connsiteX1" fmla="*/ 145589 w 566057"/>
              <a:gd name="connsiteY1" fmla="*/ 126316 h 566057"/>
              <a:gd name="connsiteX2" fmla="*/ 283029 w 566057"/>
              <a:gd name="connsiteY2" fmla="*/ 263756 h 566057"/>
              <a:gd name="connsiteX3" fmla="*/ 420468 w 566057"/>
              <a:gd name="connsiteY3" fmla="*/ 126316 h 566057"/>
              <a:gd name="connsiteX4" fmla="*/ 439741 w 566057"/>
              <a:gd name="connsiteY4" fmla="*/ 145589 h 566057"/>
              <a:gd name="connsiteX5" fmla="*/ 302301 w 566057"/>
              <a:gd name="connsiteY5" fmla="*/ 283029 h 566057"/>
              <a:gd name="connsiteX6" fmla="*/ 439741 w 566057"/>
              <a:gd name="connsiteY6" fmla="*/ 420468 h 566057"/>
              <a:gd name="connsiteX7" fmla="*/ 420468 w 566057"/>
              <a:gd name="connsiteY7" fmla="*/ 439741 h 566057"/>
              <a:gd name="connsiteX8" fmla="*/ 283029 w 566057"/>
              <a:gd name="connsiteY8" fmla="*/ 302301 h 566057"/>
              <a:gd name="connsiteX9" fmla="*/ 145589 w 566057"/>
              <a:gd name="connsiteY9" fmla="*/ 439741 h 566057"/>
              <a:gd name="connsiteX10" fmla="*/ 126316 w 566057"/>
              <a:gd name="connsiteY10" fmla="*/ 420468 h 566057"/>
              <a:gd name="connsiteX11" fmla="*/ 263756 w 566057"/>
              <a:gd name="connsiteY11" fmla="*/ 283029 h 566057"/>
              <a:gd name="connsiteX12" fmla="*/ 126316 w 566057"/>
              <a:gd name="connsiteY12" fmla="*/ 145589 h 56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66057" h="566057" extrusionOk="0">
                <a:moveTo>
                  <a:pt x="126316" y="145589"/>
                </a:moveTo>
                <a:cubicBezTo>
                  <a:pt x="134307" y="136293"/>
                  <a:pt x="141369" y="132616"/>
                  <a:pt x="145589" y="126316"/>
                </a:cubicBezTo>
                <a:cubicBezTo>
                  <a:pt x="186463" y="166862"/>
                  <a:pt x="236386" y="237826"/>
                  <a:pt x="283029" y="263756"/>
                </a:cubicBezTo>
                <a:cubicBezTo>
                  <a:pt x="320044" y="225314"/>
                  <a:pt x="359088" y="199527"/>
                  <a:pt x="420468" y="126316"/>
                </a:cubicBezTo>
                <a:cubicBezTo>
                  <a:pt x="428894" y="130878"/>
                  <a:pt x="430458" y="140737"/>
                  <a:pt x="439741" y="145589"/>
                </a:cubicBezTo>
                <a:cubicBezTo>
                  <a:pt x="402559" y="185350"/>
                  <a:pt x="354534" y="216182"/>
                  <a:pt x="302301" y="283029"/>
                </a:cubicBezTo>
                <a:cubicBezTo>
                  <a:pt x="372389" y="341640"/>
                  <a:pt x="383847" y="382633"/>
                  <a:pt x="439741" y="420468"/>
                </a:cubicBezTo>
                <a:cubicBezTo>
                  <a:pt x="437228" y="427401"/>
                  <a:pt x="424306" y="434677"/>
                  <a:pt x="420468" y="439741"/>
                </a:cubicBezTo>
                <a:cubicBezTo>
                  <a:pt x="378996" y="401228"/>
                  <a:pt x="344153" y="332257"/>
                  <a:pt x="283029" y="302301"/>
                </a:cubicBezTo>
                <a:cubicBezTo>
                  <a:pt x="248127" y="369908"/>
                  <a:pt x="206673" y="367593"/>
                  <a:pt x="145589" y="439741"/>
                </a:cubicBezTo>
                <a:cubicBezTo>
                  <a:pt x="135004" y="431221"/>
                  <a:pt x="134346" y="427785"/>
                  <a:pt x="126316" y="420468"/>
                </a:cubicBezTo>
                <a:cubicBezTo>
                  <a:pt x="151486" y="370765"/>
                  <a:pt x="227254" y="323445"/>
                  <a:pt x="263756" y="283029"/>
                </a:cubicBezTo>
                <a:cubicBezTo>
                  <a:pt x="205730" y="239913"/>
                  <a:pt x="171157" y="189846"/>
                  <a:pt x="126316" y="145589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02901994">
                  <a:prstGeom prst="mathMultiply">
                    <a:avLst>
                      <a:gd name="adj1" fmla="val 481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5">
            <a:extLst>
              <a:ext uri="{FF2B5EF4-FFF2-40B4-BE49-F238E27FC236}">
                <a16:creationId xmlns:a16="http://schemas.microsoft.com/office/drawing/2014/main" id="{2BCE7FE4-BCAD-7943-9867-5392ED77586D}"/>
              </a:ext>
            </a:extLst>
          </p:cNvPr>
          <p:cNvSpPr/>
          <p:nvPr/>
        </p:nvSpPr>
        <p:spPr>
          <a:xfrm>
            <a:off x="5399315" y="4441371"/>
            <a:ext cx="566057" cy="566057"/>
          </a:xfrm>
          <a:custGeom>
            <a:avLst/>
            <a:gdLst>
              <a:gd name="connsiteX0" fmla="*/ 126316 w 566057"/>
              <a:gd name="connsiteY0" fmla="*/ 145589 h 566057"/>
              <a:gd name="connsiteX1" fmla="*/ 145589 w 566057"/>
              <a:gd name="connsiteY1" fmla="*/ 126316 h 566057"/>
              <a:gd name="connsiteX2" fmla="*/ 283029 w 566057"/>
              <a:gd name="connsiteY2" fmla="*/ 263756 h 566057"/>
              <a:gd name="connsiteX3" fmla="*/ 420468 w 566057"/>
              <a:gd name="connsiteY3" fmla="*/ 126316 h 566057"/>
              <a:gd name="connsiteX4" fmla="*/ 439741 w 566057"/>
              <a:gd name="connsiteY4" fmla="*/ 145589 h 566057"/>
              <a:gd name="connsiteX5" fmla="*/ 302301 w 566057"/>
              <a:gd name="connsiteY5" fmla="*/ 283029 h 566057"/>
              <a:gd name="connsiteX6" fmla="*/ 439741 w 566057"/>
              <a:gd name="connsiteY6" fmla="*/ 420468 h 566057"/>
              <a:gd name="connsiteX7" fmla="*/ 420468 w 566057"/>
              <a:gd name="connsiteY7" fmla="*/ 439741 h 566057"/>
              <a:gd name="connsiteX8" fmla="*/ 283029 w 566057"/>
              <a:gd name="connsiteY8" fmla="*/ 302301 h 566057"/>
              <a:gd name="connsiteX9" fmla="*/ 145589 w 566057"/>
              <a:gd name="connsiteY9" fmla="*/ 439741 h 566057"/>
              <a:gd name="connsiteX10" fmla="*/ 126316 w 566057"/>
              <a:gd name="connsiteY10" fmla="*/ 420468 h 566057"/>
              <a:gd name="connsiteX11" fmla="*/ 263756 w 566057"/>
              <a:gd name="connsiteY11" fmla="*/ 283029 h 566057"/>
              <a:gd name="connsiteX12" fmla="*/ 126316 w 566057"/>
              <a:gd name="connsiteY12" fmla="*/ 145589 h 56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66057" h="566057" extrusionOk="0">
                <a:moveTo>
                  <a:pt x="126316" y="145589"/>
                </a:moveTo>
                <a:cubicBezTo>
                  <a:pt x="134307" y="136293"/>
                  <a:pt x="141369" y="132616"/>
                  <a:pt x="145589" y="126316"/>
                </a:cubicBezTo>
                <a:cubicBezTo>
                  <a:pt x="186463" y="166862"/>
                  <a:pt x="236386" y="237826"/>
                  <a:pt x="283029" y="263756"/>
                </a:cubicBezTo>
                <a:cubicBezTo>
                  <a:pt x="320044" y="225314"/>
                  <a:pt x="359088" y="199527"/>
                  <a:pt x="420468" y="126316"/>
                </a:cubicBezTo>
                <a:cubicBezTo>
                  <a:pt x="428894" y="130878"/>
                  <a:pt x="430458" y="140737"/>
                  <a:pt x="439741" y="145589"/>
                </a:cubicBezTo>
                <a:cubicBezTo>
                  <a:pt x="402559" y="185350"/>
                  <a:pt x="354534" y="216182"/>
                  <a:pt x="302301" y="283029"/>
                </a:cubicBezTo>
                <a:cubicBezTo>
                  <a:pt x="372389" y="341640"/>
                  <a:pt x="383847" y="382633"/>
                  <a:pt x="439741" y="420468"/>
                </a:cubicBezTo>
                <a:cubicBezTo>
                  <a:pt x="437228" y="427401"/>
                  <a:pt x="424306" y="434677"/>
                  <a:pt x="420468" y="439741"/>
                </a:cubicBezTo>
                <a:cubicBezTo>
                  <a:pt x="378996" y="401228"/>
                  <a:pt x="344153" y="332257"/>
                  <a:pt x="283029" y="302301"/>
                </a:cubicBezTo>
                <a:cubicBezTo>
                  <a:pt x="248127" y="369908"/>
                  <a:pt x="206673" y="367593"/>
                  <a:pt x="145589" y="439741"/>
                </a:cubicBezTo>
                <a:cubicBezTo>
                  <a:pt x="135004" y="431221"/>
                  <a:pt x="134346" y="427785"/>
                  <a:pt x="126316" y="420468"/>
                </a:cubicBezTo>
                <a:cubicBezTo>
                  <a:pt x="151486" y="370765"/>
                  <a:pt x="227254" y="323445"/>
                  <a:pt x="263756" y="283029"/>
                </a:cubicBezTo>
                <a:cubicBezTo>
                  <a:pt x="205730" y="239913"/>
                  <a:pt x="171157" y="189846"/>
                  <a:pt x="126316" y="145589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102901994">
                  <a:prstGeom prst="mathMultiply">
                    <a:avLst>
                      <a:gd name="adj1" fmla="val 481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920915C8-3073-2F48-956C-79BCA430D3D7}"/>
              </a:ext>
            </a:extLst>
          </p:cNvPr>
          <p:cNvSpPr/>
          <p:nvPr/>
        </p:nvSpPr>
        <p:spPr>
          <a:xfrm>
            <a:off x="5943600" y="2922815"/>
            <a:ext cx="304800" cy="304800"/>
          </a:xfrm>
          <a:custGeom>
            <a:avLst/>
            <a:gdLst>
              <a:gd name="connsiteX0" fmla="*/ 0 w 304800"/>
              <a:gd name="connsiteY0" fmla="*/ 141516 h 304800"/>
              <a:gd name="connsiteX1" fmla="*/ 141516 w 304800"/>
              <a:gd name="connsiteY1" fmla="*/ 141516 h 304800"/>
              <a:gd name="connsiteX2" fmla="*/ 141516 w 304800"/>
              <a:gd name="connsiteY2" fmla="*/ 0 h 304800"/>
              <a:gd name="connsiteX3" fmla="*/ 163284 w 304800"/>
              <a:gd name="connsiteY3" fmla="*/ 0 h 304800"/>
              <a:gd name="connsiteX4" fmla="*/ 163284 w 304800"/>
              <a:gd name="connsiteY4" fmla="*/ 141516 h 304800"/>
              <a:gd name="connsiteX5" fmla="*/ 304800 w 304800"/>
              <a:gd name="connsiteY5" fmla="*/ 141516 h 304800"/>
              <a:gd name="connsiteX6" fmla="*/ 304800 w 304800"/>
              <a:gd name="connsiteY6" fmla="*/ 163284 h 304800"/>
              <a:gd name="connsiteX7" fmla="*/ 163284 w 304800"/>
              <a:gd name="connsiteY7" fmla="*/ 163284 h 304800"/>
              <a:gd name="connsiteX8" fmla="*/ 163284 w 304800"/>
              <a:gd name="connsiteY8" fmla="*/ 304800 h 304800"/>
              <a:gd name="connsiteX9" fmla="*/ 141516 w 304800"/>
              <a:gd name="connsiteY9" fmla="*/ 304800 h 304800"/>
              <a:gd name="connsiteX10" fmla="*/ 141516 w 304800"/>
              <a:gd name="connsiteY10" fmla="*/ 163284 h 304800"/>
              <a:gd name="connsiteX11" fmla="*/ 0 w 304800"/>
              <a:gd name="connsiteY11" fmla="*/ 163284 h 304800"/>
              <a:gd name="connsiteX12" fmla="*/ 0 w 304800"/>
              <a:gd name="connsiteY12" fmla="*/ 141516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4800" h="304800" extrusionOk="0">
                <a:moveTo>
                  <a:pt x="0" y="141516"/>
                </a:moveTo>
                <a:cubicBezTo>
                  <a:pt x="59745" y="129443"/>
                  <a:pt x="84144" y="145986"/>
                  <a:pt x="141516" y="141516"/>
                </a:cubicBezTo>
                <a:cubicBezTo>
                  <a:pt x="127308" y="108936"/>
                  <a:pt x="155316" y="34507"/>
                  <a:pt x="141516" y="0"/>
                </a:cubicBezTo>
                <a:cubicBezTo>
                  <a:pt x="147507" y="-1950"/>
                  <a:pt x="155623" y="1610"/>
                  <a:pt x="163284" y="0"/>
                </a:cubicBezTo>
                <a:cubicBezTo>
                  <a:pt x="180237" y="32128"/>
                  <a:pt x="148759" y="77910"/>
                  <a:pt x="163284" y="141516"/>
                </a:cubicBezTo>
                <a:cubicBezTo>
                  <a:pt x="203225" y="125525"/>
                  <a:pt x="240448" y="151272"/>
                  <a:pt x="304800" y="141516"/>
                </a:cubicBezTo>
                <a:cubicBezTo>
                  <a:pt x="304941" y="150597"/>
                  <a:pt x="302503" y="158865"/>
                  <a:pt x="304800" y="163284"/>
                </a:cubicBezTo>
                <a:cubicBezTo>
                  <a:pt x="248668" y="167214"/>
                  <a:pt x="201197" y="161356"/>
                  <a:pt x="163284" y="163284"/>
                </a:cubicBezTo>
                <a:cubicBezTo>
                  <a:pt x="173032" y="197691"/>
                  <a:pt x="160212" y="273820"/>
                  <a:pt x="163284" y="304800"/>
                </a:cubicBezTo>
                <a:cubicBezTo>
                  <a:pt x="156241" y="305101"/>
                  <a:pt x="148405" y="304479"/>
                  <a:pt x="141516" y="304800"/>
                </a:cubicBezTo>
                <a:cubicBezTo>
                  <a:pt x="131368" y="234295"/>
                  <a:pt x="148351" y="213696"/>
                  <a:pt x="141516" y="163284"/>
                </a:cubicBezTo>
                <a:cubicBezTo>
                  <a:pt x="89853" y="167254"/>
                  <a:pt x="66143" y="162490"/>
                  <a:pt x="0" y="163284"/>
                </a:cubicBezTo>
                <a:cubicBezTo>
                  <a:pt x="-1497" y="158906"/>
                  <a:pt x="1303" y="148209"/>
                  <a:pt x="0" y="14151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3214573574">
                  <a:prstGeom prst="plus">
                    <a:avLst>
                      <a:gd name="adj" fmla="val 4642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585221D8-A86F-6241-9CEE-4DC83C42B81D}"/>
              </a:ext>
            </a:extLst>
          </p:cNvPr>
          <p:cNvSpPr/>
          <p:nvPr/>
        </p:nvSpPr>
        <p:spPr>
          <a:xfrm>
            <a:off x="5333441" y="3051270"/>
            <a:ext cx="528515" cy="45719"/>
          </a:xfrm>
          <a:custGeom>
            <a:avLst/>
            <a:gdLst>
              <a:gd name="connsiteX0" fmla="*/ 0 w 528515"/>
              <a:gd name="connsiteY0" fmla="*/ 0 h 45719"/>
              <a:gd name="connsiteX1" fmla="*/ 528515 w 528515"/>
              <a:gd name="connsiteY1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8515" h="45719" extrusionOk="0">
                <a:moveTo>
                  <a:pt x="0" y="0"/>
                </a:moveTo>
                <a:cubicBezTo>
                  <a:pt x="198690" y="36590"/>
                  <a:pt x="395356" y="54398"/>
                  <a:pt x="528515" y="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triangl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2767646559">
                  <a:custGeom>
                    <a:avLst/>
                    <a:gdLst>
                      <a:gd name="connsiteX0" fmla="*/ 0 w 468086"/>
                      <a:gd name="connsiteY0" fmla="*/ 0 h 15712"/>
                      <a:gd name="connsiteX1" fmla="*/ 468086 w 468086"/>
                      <a:gd name="connsiteY1" fmla="*/ 0 h 15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68086" h="15712">
                        <a:moveTo>
                          <a:pt x="0" y="0"/>
                        </a:moveTo>
                        <a:cubicBezTo>
                          <a:pt x="179614" y="13607"/>
                          <a:pt x="359229" y="27214"/>
                          <a:pt x="468086" y="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A7A40EE-44C8-FE41-9CF1-4B60BE7B28DF}"/>
                  </a:ext>
                </a:extLst>
              </p:cNvPr>
              <p:cNvSpPr txBox="1"/>
              <p:nvPr/>
            </p:nvSpPr>
            <p:spPr>
              <a:xfrm>
                <a:off x="5375169" y="2679062"/>
                <a:ext cx="4450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A7A40EE-44C8-FE41-9CF1-4B60BE7B2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169" y="2679062"/>
                <a:ext cx="44505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reeform 19">
            <a:extLst>
              <a:ext uri="{FF2B5EF4-FFF2-40B4-BE49-F238E27FC236}">
                <a16:creationId xmlns:a16="http://schemas.microsoft.com/office/drawing/2014/main" id="{6709CF27-56BB-1142-97B7-2AB67D82DC94}"/>
              </a:ext>
            </a:extLst>
          </p:cNvPr>
          <p:cNvSpPr/>
          <p:nvPr/>
        </p:nvSpPr>
        <p:spPr>
          <a:xfrm flipV="1">
            <a:off x="6303090" y="3049483"/>
            <a:ext cx="1627414" cy="45719"/>
          </a:xfrm>
          <a:custGeom>
            <a:avLst/>
            <a:gdLst>
              <a:gd name="connsiteX0" fmla="*/ 0 w 1627414"/>
              <a:gd name="connsiteY0" fmla="*/ 0 h 45719"/>
              <a:gd name="connsiteX1" fmla="*/ 1627414 w 1627414"/>
              <a:gd name="connsiteY1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7414" h="45719" extrusionOk="0">
                <a:moveTo>
                  <a:pt x="0" y="0"/>
                </a:moveTo>
                <a:cubicBezTo>
                  <a:pt x="542078" y="-20591"/>
                  <a:pt x="1242755" y="64212"/>
                  <a:pt x="1627414" y="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triangl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2767646559">
                  <a:custGeom>
                    <a:avLst/>
                    <a:gdLst>
                      <a:gd name="connsiteX0" fmla="*/ 0 w 468086"/>
                      <a:gd name="connsiteY0" fmla="*/ 0 h 15712"/>
                      <a:gd name="connsiteX1" fmla="*/ 468086 w 468086"/>
                      <a:gd name="connsiteY1" fmla="*/ 0 h 15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68086" h="15712">
                        <a:moveTo>
                          <a:pt x="0" y="0"/>
                        </a:moveTo>
                        <a:cubicBezTo>
                          <a:pt x="179614" y="13607"/>
                          <a:pt x="359229" y="27214"/>
                          <a:pt x="468086" y="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178343-021A-DB45-A9D6-605344FB705E}"/>
                  </a:ext>
                </a:extLst>
              </p:cNvPr>
              <p:cNvSpPr txBox="1"/>
              <p:nvPr/>
            </p:nvSpPr>
            <p:spPr>
              <a:xfrm>
                <a:off x="6884256" y="2686180"/>
                <a:ext cx="4397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178343-021A-DB45-A9D6-605344FB7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256" y="2686180"/>
                <a:ext cx="43973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83201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4938D2-F88E-8A46-8B34-7D1BA5BBD90A}"/>
              </a:ext>
            </a:extLst>
          </p:cNvPr>
          <p:cNvSpPr txBox="1"/>
          <p:nvPr/>
        </p:nvSpPr>
        <p:spPr>
          <a:xfrm>
            <a:off x="801512" y="2628781"/>
            <a:ext cx="101793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atin typeface="Montserrat" pitchFamily="2" charset="77"/>
              </a:rPr>
              <a:t>DIFFERENTIAL EVOLUTION</a:t>
            </a:r>
            <a:r>
              <a:rPr lang="en-US" sz="5400" dirty="0">
                <a:latin typeface="Montserrat" pitchFamily="2" charset="77"/>
              </a:rPr>
              <a:t> </a:t>
            </a:r>
          </a:p>
          <a:p>
            <a:r>
              <a:rPr lang="en-US" sz="3600" dirty="0">
                <a:latin typeface="Montserrat" pitchFamily="2" charset="77"/>
              </a:rPr>
              <a:t>GLOBAL OPTIMIZATION</a:t>
            </a:r>
            <a:endParaRPr lang="en-US" sz="3200" b="1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236634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4938D2-F88E-8A46-8B34-7D1BA5BBD90A}"/>
              </a:ext>
            </a:extLst>
          </p:cNvPr>
          <p:cNvSpPr txBox="1"/>
          <p:nvPr/>
        </p:nvSpPr>
        <p:spPr>
          <a:xfrm>
            <a:off x="181401" y="5908009"/>
            <a:ext cx="5360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Montserrat" pitchFamily="2" charset="77"/>
              </a:rPr>
              <a:t>DIFFERENTIAL EVOLUTION</a:t>
            </a:r>
            <a:r>
              <a:rPr lang="en-US" sz="2800" dirty="0">
                <a:latin typeface="Montserrat" pitchFamily="2" charset="77"/>
              </a:rPr>
              <a:t> </a:t>
            </a:r>
          </a:p>
          <a:p>
            <a:r>
              <a:rPr lang="en-US" sz="1600" dirty="0">
                <a:latin typeface="Montserrat" pitchFamily="2" charset="77"/>
              </a:rPr>
              <a:t>GLOBAL OPTIMIZATION</a:t>
            </a:r>
            <a:endParaRPr lang="en-US" sz="1400" b="1" dirty="0">
              <a:latin typeface="Montserrat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25DC8C-09A9-784A-81DE-BE22B43CB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93" y="915866"/>
            <a:ext cx="5397500" cy="40767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BD16E73-4E05-704E-AF9B-F4B78403C899}"/>
              </a:ext>
            </a:extLst>
          </p:cNvPr>
          <p:cNvSpPr/>
          <p:nvPr/>
        </p:nvSpPr>
        <p:spPr>
          <a:xfrm>
            <a:off x="4628271" y="382535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A7643F0-E6B3-E44F-A998-A03016DB1F72}"/>
              </a:ext>
            </a:extLst>
          </p:cNvPr>
          <p:cNvSpPr/>
          <p:nvPr/>
        </p:nvSpPr>
        <p:spPr>
          <a:xfrm>
            <a:off x="2924439" y="380402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391A03F-B310-494D-8BAF-7B063CFBBB7C}"/>
              </a:ext>
            </a:extLst>
          </p:cNvPr>
          <p:cNvSpPr/>
          <p:nvPr/>
        </p:nvSpPr>
        <p:spPr>
          <a:xfrm>
            <a:off x="3369447" y="395642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390D03-2B05-074A-B867-2CCE5BEA4740}"/>
              </a:ext>
            </a:extLst>
          </p:cNvPr>
          <p:cNvSpPr/>
          <p:nvPr/>
        </p:nvSpPr>
        <p:spPr>
          <a:xfrm>
            <a:off x="3767211" y="361352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23A412D-CF17-3043-AEFF-DB6BDF03A778}"/>
              </a:ext>
            </a:extLst>
          </p:cNvPr>
          <p:cNvSpPr/>
          <p:nvPr/>
        </p:nvSpPr>
        <p:spPr>
          <a:xfrm>
            <a:off x="2272167" y="3883269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9724226-2800-AB48-9D43-EA857B058EF3}"/>
              </a:ext>
            </a:extLst>
          </p:cNvPr>
          <p:cNvSpPr/>
          <p:nvPr/>
        </p:nvSpPr>
        <p:spPr>
          <a:xfrm>
            <a:off x="2546487" y="3494649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B59701F-6A1E-9B45-8244-F6B68645D70F}"/>
              </a:ext>
            </a:extLst>
          </p:cNvPr>
          <p:cNvSpPr/>
          <p:nvPr/>
        </p:nvSpPr>
        <p:spPr>
          <a:xfrm>
            <a:off x="3076839" y="430846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DB72AED-EA32-A642-8967-4C8E8D71BCFF}"/>
              </a:ext>
            </a:extLst>
          </p:cNvPr>
          <p:cNvSpPr/>
          <p:nvPr/>
        </p:nvSpPr>
        <p:spPr>
          <a:xfrm>
            <a:off x="3904371" y="326147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4427814-DB19-5C46-BBB3-1AD3BEDCB23F}"/>
              </a:ext>
            </a:extLst>
          </p:cNvPr>
          <p:cNvSpPr/>
          <p:nvPr/>
        </p:nvSpPr>
        <p:spPr>
          <a:xfrm>
            <a:off x="1668663" y="3631809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2A034B6-16C3-B047-87AE-406FA9C8CBE8}"/>
              </a:ext>
            </a:extLst>
          </p:cNvPr>
          <p:cNvCxnSpPr>
            <a:cxnSpLocks/>
          </p:cNvCxnSpPr>
          <p:nvPr/>
        </p:nvCxnSpPr>
        <p:spPr>
          <a:xfrm flipH="1" flipV="1">
            <a:off x="1714383" y="3654669"/>
            <a:ext cx="1574383" cy="10701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43CF4E6-7D76-4A43-BAB1-EB48D8C23F9B}"/>
                  </a:ext>
                </a:extLst>
              </p:cNvPr>
              <p:cNvSpPr txBox="1"/>
              <p:nvPr/>
            </p:nvSpPr>
            <p:spPr>
              <a:xfrm>
                <a:off x="2131209" y="3384958"/>
                <a:ext cx="2487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43CF4E6-7D76-4A43-BAB1-EB48D8C23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209" y="3384958"/>
                <a:ext cx="248721" cy="276999"/>
              </a:xfrm>
              <a:prstGeom prst="rect">
                <a:avLst/>
              </a:prstGeom>
              <a:blipFill>
                <a:blip r:embed="rId3"/>
                <a:stretch>
                  <a:fillRect l="-15789" r="-526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3BE8E5-AED5-254F-87DF-84406835EEF8}"/>
                  </a:ext>
                </a:extLst>
              </p:cNvPr>
              <p:cNvSpPr txBox="1"/>
              <p:nvPr/>
            </p:nvSpPr>
            <p:spPr>
              <a:xfrm>
                <a:off x="6475108" y="2273762"/>
                <a:ext cx="4516172" cy="423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3BE8E5-AED5-254F-87DF-84406835E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108" y="2273762"/>
                <a:ext cx="4516172" cy="423962"/>
              </a:xfrm>
              <a:prstGeom prst="rect">
                <a:avLst/>
              </a:prstGeom>
              <a:blipFill>
                <a:blip r:embed="rId4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FBE8452-BDC2-7240-9FC9-58EB7B2E2928}"/>
                  </a:ext>
                </a:extLst>
              </p:cNvPr>
              <p:cNvSpPr txBox="1"/>
              <p:nvPr/>
            </p:nvSpPr>
            <p:spPr>
              <a:xfrm>
                <a:off x="6475108" y="731200"/>
                <a:ext cx="24979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FBE8452-BDC2-7240-9FC9-58EB7B2E2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108" y="731200"/>
                <a:ext cx="2497928" cy="369332"/>
              </a:xfrm>
              <a:prstGeom prst="rect">
                <a:avLst/>
              </a:prstGeom>
              <a:blipFill>
                <a:blip r:embed="rId5"/>
                <a:stretch>
                  <a:fillRect t="-13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D371EC-A60A-1940-BF80-5F43486C83C5}"/>
                  </a:ext>
                </a:extLst>
              </p:cNvPr>
              <p:cNvSpPr txBox="1"/>
              <p:nvPr/>
            </p:nvSpPr>
            <p:spPr>
              <a:xfrm>
                <a:off x="7203608" y="2697724"/>
                <a:ext cx="34070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∈[0,2]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𝑟𝑎𝑛𝑑𝑜𝑚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𝑖𝑛𝑑𝑒𝑥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D371EC-A60A-1940-BF80-5F43486C8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608" y="2697724"/>
                <a:ext cx="3407023" cy="369332"/>
              </a:xfrm>
              <a:prstGeom prst="rect">
                <a:avLst/>
              </a:prstGeom>
              <a:blipFill>
                <a:blip r:embed="rId6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7B1B992-7F23-8A41-B4F9-33D8F4F6DF5D}"/>
                  </a:ext>
                </a:extLst>
              </p:cNvPr>
              <p:cNvSpPr txBox="1"/>
              <p:nvPr/>
            </p:nvSpPr>
            <p:spPr>
              <a:xfrm>
                <a:off x="6405653" y="3393743"/>
                <a:ext cx="5394490" cy="811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𝑟𝑎𝑛𝑑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𝑟𝑛𝑑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𝑟𝑎𝑛𝑑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𝐴𝑁𝐷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𝑟𝑛𝑑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7B1B992-7F23-8A41-B4F9-33D8F4F6D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653" y="3393743"/>
                <a:ext cx="5394490" cy="811761"/>
              </a:xfrm>
              <a:prstGeom prst="rect">
                <a:avLst/>
              </a:prstGeom>
              <a:blipFill>
                <a:blip r:embed="rId7"/>
                <a:stretch>
                  <a:fillRect l="-3529" t="-192308" b="-2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DDC6FFF-73C5-C841-872A-DE38B507459A}"/>
                  </a:ext>
                </a:extLst>
              </p:cNvPr>
              <p:cNvSpPr txBox="1"/>
              <p:nvPr/>
            </p:nvSpPr>
            <p:spPr>
              <a:xfrm>
                <a:off x="6526773" y="1173005"/>
                <a:ext cx="4341510" cy="7042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𝑅𝑎𝑛𝑑𝑜𝑚𝑙𝑦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𝑔𝑒𝑛𝑒𝑟𝑎𝑡𝑒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𝑝𝑜𝑖𝑛𝑡𝑠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𝑔𝑒𝑛𝑒𝑟𝑎𝑡𝑖𝑜𝑛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population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size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len</m:t>
                          </m:r>
                          <m:d>
                            <m:dPr>
                              <m:ctrl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DDC6FFF-73C5-C841-872A-DE38B5074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773" y="1173005"/>
                <a:ext cx="4341510" cy="704232"/>
              </a:xfrm>
              <a:prstGeom prst="rect">
                <a:avLst/>
              </a:prstGeom>
              <a:blipFill>
                <a:blip r:embed="rId8"/>
                <a:stretch>
                  <a:fillRect l="-292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8C6EEA7-DC09-2A40-A89E-67892DC5D28F}"/>
                  </a:ext>
                </a:extLst>
              </p:cNvPr>
              <p:cNvSpPr txBox="1"/>
              <p:nvPr/>
            </p:nvSpPr>
            <p:spPr>
              <a:xfrm>
                <a:off x="6511111" y="2001461"/>
                <a:ext cx="12129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𝑀𝑢𝑡𝑎𝑡𝑖𝑜𝑛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8C6EEA7-DC09-2A40-A89E-67892DC5D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111" y="2001461"/>
                <a:ext cx="121296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AD10B78-1F61-7C40-9525-2C02857E546F}"/>
                  </a:ext>
                </a:extLst>
              </p:cNvPr>
              <p:cNvSpPr txBox="1"/>
              <p:nvPr/>
            </p:nvSpPr>
            <p:spPr>
              <a:xfrm>
                <a:off x="6475108" y="3081602"/>
                <a:ext cx="12990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𝐶𝑟𝑜𝑠𝑠𝑜𝑣𝑒𝑟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AD10B78-1F61-7C40-9525-2C02857E5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108" y="3081602"/>
                <a:ext cx="129901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73C8B8F-780A-7D40-91DE-E5764B2BC564}"/>
                  </a:ext>
                </a:extLst>
              </p:cNvPr>
              <p:cNvSpPr txBox="1"/>
              <p:nvPr/>
            </p:nvSpPr>
            <p:spPr>
              <a:xfrm>
                <a:off x="6511111" y="4332979"/>
                <a:ext cx="11921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𝑆𝑒𝑙𝑒𝑐𝑡𝑖𝑜𝑛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73C8B8F-780A-7D40-91DE-E5764B2BC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111" y="4332979"/>
                <a:ext cx="119212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009D29-81D4-C542-BF77-6F0DF3261378}"/>
                  </a:ext>
                </a:extLst>
              </p:cNvPr>
              <p:cNvSpPr txBox="1"/>
              <p:nvPr/>
            </p:nvSpPr>
            <p:spPr>
              <a:xfrm>
                <a:off x="6475108" y="4629085"/>
                <a:ext cx="4413452" cy="811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⃑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𝑗𝑖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⃑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𝑗𝑖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⃑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009D29-81D4-C542-BF77-6F0DF3261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108" y="4629085"/>
                <a:ext cx="4413452" cy="811761"/>
              </a:xfrm>
              <a:prstGeom prst="rect">
                <a:avLst/>
              </a:prstGeom>
              <a:blipFill>
                <a:blip r:embed="rId12"/>
                <a:stretch>
                  <a:fillRect l="-6609" t="-190769" b="-2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903CFF07-5F2D-374D-A011-306AB75D9500}"/>
              </a:ext>
            </a:extLst>
          </p:cNvPr>
          <p:cNvSpPr/>
          <p:nvPr/>
        </p:nvSpPr>
        <p:spPr>
          <a:xfrm>
            <a:off x="7774118" y="6553448"/>
            <a:ext cx="4575656" cy="248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Montserrat" pitchFamily="2" charset="77"/>
                <a:hlinkClick r:id="rId13"/>
              </a:rPr>
              <a:t>https://link.springer.com/content/pdf/10.1023/A:1008202821328.pdf</a:t>
            </a:r>
            <a:endParaRPr lang="en-US" sz="10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263225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/>
      <p:bldP spid="16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4938D2-F88E-8A46-8B34-7D1BA5BBD90A}"/>
              </a:ext>
            </a:extLst>
          </p:cNvPr>
          <p:cNvSpPr txBox="1"/>
          <p:nvPr/>
        </p:nvSpPr>
        <p:spPr>
          <a:xfrm>
            <a:off x="801512" y="2628781"/>
            <a:ext cx="577433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atin typeface="Montserrat" pitchFamily="2" charset="77"/>
              </a:rPr>
              <a:t>RESUTLS</a:t>
            </a:r>
            <a:r>
              <a:rPr lang="en-US" sz="5400" dirty="0">
                <a:latin typeface="Montserrat" pitchFamily="2" charset="77"/>
              </a:rPr>
              <a:t> </a:t>
            </a:r>
          </a:p>
          <a:p>
            <a:r>
              <a:rPr lang="en-US" sz="3600" dirty="0">
                <a:latin typeface="Montserrat" pitchFamily="2" charset="77"/>
              </a:rPr>
              <a:t>GLOBAL OPTIMIZATION</a:t>
            </a:r>
            <a:endParaRPr lang="en-US" sz="3200" b="1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215955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4938D2-F88E-8A46-8B34-7D1BA5BBD90A}"/>
              </a:ext>
            </a:extLst>
          </p:cNvPr>
          <p:cNvSpPr txBox="1"/>
          <p:nvPr/>
        </p:nvSpPr>
        <p:spPr>
          <a:xfrm>
            <a:off x="310373" y="5812248"/>
            <a:ext cx="2667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Montserrat" pitchFamily="2" charset="77"/>
              </a:rPr>
              <a:t>RESUTLS</a:t>
            </a:r>
            <a:r>
              <a:rPr lang="en-US" sz="2800" dirty="0">
                <a:latin typeface="Montserrat" pitchFamily="2" charset="77"/>
              </a:rPr>
              <a:t> </a:t>
            </a:r>
          </a:p>
          <a:p>
            <a:r>
              <a:rPr lang="en-US" sz="1600" dirty="0">
                <a:latin typeface="Montserrat" pitchFamily="2" charset="77"/>
              </a:rPr>
              <a:t>GLOBAL OPTIMIZATION</a:t>
            </a:r>
            <a:endParaRPr lang="en-US" sz="1400" b="1" dirty="0">
              <a:latin typeface="Montserrat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4120C8-BD07-C644-8CA0-42EEA75C1F47}"/>
              </a:ext>
            </a:extLst>
          </p:cNvPr>
          <p:cNvSpPr txBox="1"/>
          <p:nvPr/>
        </p:nvSpPr>
        <p:spPr>
          <a:xfrm>
            <a:off x="310373" y="433093"/>
            <a:ext cx="1446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Montserrat" pitchFamily="2" charset="77"/>
              </a:rPr>
              <a:t>NOTES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B24C28-4A60-3340-94BB-E6394D71D02F}"/>
              </a:ext>
            </a:extLst>
          </p:cNvPr>
          <p:cNvSpPr txBox="1"/>
          <p:nvPr/>
        </p:nvSpPr>
        <p:spPr>
          <a:xfrm>
            <a:off x="310373" y="1001469"/>
            <a:ext cx="69596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400" dirty="0">
                <a:latin typeface="Montserrat" pitchFamily="2" charset="77"/>
              </a:rPr>
              <a:t>In smooth lens, the further the smaller the width</a:t>
            </a:r>
          </a:p>
          <a:p>
            <a:pPr marL="514350" indent="-514350">
              <a:buAutoNum type="arabicPeriod"/>
            </a:pPr>
            <a:endParaRPr lang="en-US" sz="2400" dirty="0">
              <a:latin typeface="Montserrat" pitchFamily="2" charset="77"/>
            </a:endParaRPr>
          </a:p>
          <a:p>
            <a:pPr marL="514350" indent="-514350">
              <a:buAutoNum type="arabicPeriod"/>
            </a:pPr>
            <a:r>
              <a:rPr lang="en-US" sz="2400" dirty="0">
                <a:latin typeface="Montserrat" pitchFamily="2" charset="77"/>
              </a:rPr>
              <a:t>Rougher Lens, exponentially wider focal width with distance</a:t>
            </a:r>
          </a:p>
          <a:p>
            <a:pPr marL="514350" indent="-514350">
              <a:buAutoNum type="arabicPeriod"/>
            </a:pPr>
            <a:endParaRPr lang="en-US" sz="2400" dirty="0">
              <a:latin typeface="Montserrat" pitchFamily="2" charset="77"/>
            </a:endParaRPr>
          </a:p>
          <a:p>
            <a:pPr marL="514350" indent="-514350">
              <a:buAutoNum type="arabicPeriod"/>
            </a:pPr>
            <a:r>
              <a:rPr lang="en-US" sz="2400" dirty="0">
                <a:latin typeface="Montserrat" pitchFamily="2" charset="77"/>
              </a:rPr>
              <a:t>Multiple minima for the width of our detector</a:t>
            </a:r>
          </a:p>
        </p:txBody>
      </p:sp>
    </p:spTree>
    <p:extLst>
      <p:ext uri="{BB962C8B-B14F-4D97-AF65-F5344CB8AC3E}">
        <p14:creationId xmlns:p14="http://schemas.microsoft.com/office/powerpoint/2010/main" val="22512452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1122</Words>
  <Application>Microsoft Macintosh PowerPoint</Application>
  <PresentationFormat>Widescreen</PresentationFormat>
  <Paragraphs>471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Panos Oikono</dc:creator>
  <cp:lastModifiedBy>Panos Oikono</cp:lastModifiedBy>
  <cp:revision>28</cp:revision>
  <dcterms:created xsi:type="dcterms:W3CDTF">2020-07-19T13:09:25Z</dcterms:created>
  <dcterms:modified xsi:type="dcterms:W3CDTF">2020-07-20T23:20:25Z</dcterms:modified>
</cp:coreProperties>
</file>